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  <p:sldMasterId id="2147483652" r:id="rId4"/>
    <p:sldMasterId id="2147483654" r:id="rId5"/>
    <p:sldMasterId id="2147483656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7" r:id="rId22"/>
    <p:sldId id="271" r:id="rId23"/>
    <p:sldId id="279" r:id="rId24"/>
    <p:sldId id="280" r:id="rId25"/>
    <p:sldId id="282" r:id="rId26"/>
  </p:sldIdLst>
  <p:sldSz cx="12192000" cy="6858000"/>
  <p:notesSz cx="6858000" cy="9144000"/>
  <p:embeddedFontLst>
    <p:embeddedFont>
      <p:font typeface="Source Han Sans" panose="020B0400000000000000" charset="-122"/>
      <p:regular r:id="rId30"/>
    </p:embeddedFont>
    <p:embeddedFont>
      <p:font typeface="Source Han Sans CN Regular" panose="020B0A00000000000000" charset="-122"/>
      <p:bold r:id="rId31"/>
    </p:embeddedFont>
    <p:embeddedFont>
      <p:font typeface="Source Han Sans CN Bold" panose="020B0800000000000000" charset="-122"/>
      <p:bold r:id="rId32"/>
    </p:embeddedFont>
    <p:embeddedFont>
      <p:font typeface="OPPOSans B" panose="00020600040101010101" charset="-122"/>
      <p:regular r:id="rId33"/>
    </p:embeddedFont>
    <p:embeddedFont>
      <p:font typeface="等线" panose="02010600030101010101" charset="-122"/>
      <p:regular r:id="rId3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slide" Target="slides/slide1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8" Type="http://schemas.openxmlformats.org/officeDocument/2006/relationships/slideLayout" Target="../slideLayouts/slideLayout1.xml"/><Relationship Id="rId27" Type="http://schemas.openxmlformats.org/officeDocument/2006/relationships/tags" Target="../tags/tag53.xml"/><Relationship Id="rId26" Type="http://schemas.openxmlformats.org/officeDocument/2006/relationships/tags" Target="../tags/tag52.xml"/><Relationship Id="rId25" Type="http://schemas.openxmlformats.org/officeDocument/2006/relationships/tags" Target="../tags/tag51.xml"/><Relationship Id="rId24" Type="http://schemas.openxmlformats.org/officeDocument/2006/relationships/tags" Target="../tags/tag50.xml"/><Relationship Id="rId23" Type="http://schemas.openxmlformats.org/officeDocument/2006/relationships/tags" Target="../tags/tag49.xml"/><Relationship Id="rId22" Type="http://schemas.openxmlformats.org/officeDocument/2006/relationships/tags" Target="../tags/tag48.xml"/><Relationship Id="rId21" Type="http://schemas.openxmlformats.org/officeDocument/2006/relationships/tags" Target="../tags/tag47.xml"/><Relationship Id="rId20" Type="http://schemas.openxmlformats.org/officeDocument/2006/relationships/tags" Target="../tags/tag46.xml"/><Relationship Id="rId2" Type="http://schemas.openxmlformats.org/officeDocument/2006/relationships/tags" Target="../tags/tag28.xml"/><Relationship Id="rId19" Type="http://schemas.openxmlformats.org/officeDocument/2006/relationships/tags" Target="../tags/tag45.xml"/><Relationship Id="rId18" Type="http://schemas.openxmlformats.org/officeDocument/2006/relationships/tags" Target="../tags/tag44.xml"/><Relationship Id="rId17" Type="http://schemas.openxmlformats.org/officeDocument/2006/relationships/tags" Target="../tags/tag43.xml"/><Relationship Id="rId16" Type="http://schemas.openxmlformats.org/officeDocument/2006/relationships/tags" Target="../tags/tag42.xml"/><Relationship Id="rId15" Type="http://schemas.openxmlformats.org/officeDocument/2006/relationships/tags" Target="../tags/tag41.xml"/><Relationship Id="rId14" Type="http://schemas.openxmlformats.org/officeDocument/2006/relationships/tags" Target="../tags/tag40.xml"/><Relationship Id="rId13" Type="http://schemas.openxmlformats.org/officeDocument/2006/relationships/tags" Target="../tags/tag39.xml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tags" Target="../tags/tag27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63.xml"/><Relationship Id="rId1" Type="http://schemas.openxmlformats.org/officeDocument/2006/relationships/tags" Target="../tags/tag54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73.xml"/><Relationship Id="rId1" Type="http://schemas.openxmlformats.org/officeDocument/2006/relationships/tags" Target="../tags/tag64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6" Type="http://schemas.openxmlformats.org/officeDocument/2006/relationships/slideLayout" Target="../slideLayouts/slideLayout3.xml"/><Relationship Id="rId25" Type="http://schemas.openxmlformats.org/officeDocument/2006/relationships/tags" Target="../tags/tag98.xml"/><Relationship Id="rId24" Type="http://schemas.openxmlformats.org/officeDocument/2006/relationships/tags" Target="../tags/tag97.xml"/><Relationship Id="rId23" Type="http://schemas.openxmlformats.org/officeDocument/2006/relationships/tags" Target="../tags/tag96.xml"/><Relationship Id="rId22" Type="http://schemas.openxmlformats.org/officeDocument/2006/relationships/tags" Target="../tags/tag95.xml"/><Relationship Id="rId21" Type="http://schemas.openxmlformats.org/officeDocument/2006/relationships/tags" Target="../tags/tag94.xml"/><Relationship Id="rId20" Type="http://schemas.openxmlformats.org/officeDocument/2006/relationships/tags" Target="../tags/tag93.xml"/><Relationship Id="rId2" Type="http://schemas.openxmlformats.org/officeDocument/2006/relationships/tags" Target="../tags/tag75.xml"/><Relationship Id="rId19" Type="http://schemas.openxmlformats.org/officeDocument/2006/relationships/tags" Target="../tags/tag92.xml"/><Relationship Id="rId18" Type="http://schemas.openxmlformats.org/officeDocument/2006/relationships/tags" Target="../tags/tag91.xml"/><Relationship Id="rId17" Type="http://schemas.openxmlformats.org/officeDocument/2006/relationships/tags" Target="../tags/tag90.xml"/><Relationship Id="rId16" Type="http://schemas.openxmlformats.org/officeDocument/2006/relationships/tags" Target="../tags/tag89.xml"/><Relationship Id="rId15" Type="http://schemas.openxmlformats.org/officeDocument/2006/relationships/tags" Target="../tags/tag88.xml"/><Relationship Id="rId14" Type="http://schemas.openxmlformats.org/officeDocument/2006/relationships/tags" Target="../tags/tag87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tags" Target="../tags/tag74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6" Type="http://schemas.openxmlformats.org/officeDocument/2006/relationships/slideLayout" Target="../slideLayouts/slideLayout4.xml"/><Relationship Id="rId25" Type="http://schemas.openxmlformats.org/officeDocument/2006/relationships/tags" Target="../tags/tag123.xml"/><Relationship Id="rId24" Type="http://schemas.openxmlformats.org/officeDocument/2006/relationships/tags" Target="../tags/tag122.xml"/><Relationship Id="rId23" Type="http://schemas.openxmlformats.org/officeDocument/2006/relationships/tags" Target="../tags/tag121.xml"/><Relationship Id="rId22" Type="http://schemas.openxmlformats.org/officeDocument/2006/relationships/tags" Target="../tags/tag120.xml"/><Relationship Id="rId21" Type="http://schemas.openxmlformats.org/officeDocument/2006/relationships/tags" Target="../tags/tag119.xml"/><Relationship Id="rId20" Type="http://schemas.openxmlformats.org/officeDocument/2006/relationships/tags" Target="../tags/tag118.xml"/><Relationship Id="rId2" Type="http://schemas.openxmlformats.org/officeDocument/2006/relationships/tags" Target="../tags/tag100.xml"/><Relationship Id="rId19" Type="http://schemas.openxmlformats.org/officeDocument/2006/relationships/tags" Target="../tags/tag117.xml"/><Relationship Id="rId18" Type="http://schemas.openxmlformats.org/officeDocument/2006/relationships/tags" Target="../tags/tag116.xml"/><Relationship Id="rId17" Type="http://schemas.openxmlformats.org/officeDocument/2006/relationships/tags" Target="../tags/tag115.xml"/><Relationship Id="rId16" Type="http://schemas.openxmlformats.org/officeDocument/2006/relationships/tags" Target="../tags/tag114.xml"/><Relationship Id="rId15" Type="http://schemas.openxmlformats.org/officeDocument/2006/relationships/tags" Target="../tags/tag113.xml"/><Relationship Id="rId14" Type="http://schemas.openxmlformats.org/officeDocument/2006/relationships/tags" Target="../tags/tag112.xml"/><Relationship Id="rId13" Type="http://schemas.openxmlformats.org/officeDocument/2006/relationships/tags" Target="../tags/tag111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tags" Target="../tags/tag9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26.xml"/><Relationship Id="rId15" Type="http://schemas.openxmlformats.org/officeDocument/2006/relationships/tags" Target="../tags/tag25.xml"/><Relationship Id="rId14" Type="http://schemas.openxmlformats.org/officeDocument/2006/relationships/tags" Target="../tags/tag24.xml"/><Relationship Id="rId13" Type="http://schemas.openxmlformats.org/officeDocument/2006/relationships/tags" Target="../tags/tag23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tags" Target="../tags/tag11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tags" Target="../tags/tag130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4" Type="http://schemas.openxmlformats.org/officeDocument/2006/relationships/tags" Target="../tags/tag127.xml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5" Type="http://schemas.openxmlformats.org/officeDocument/2006/relationships/slideLayout" Target="../slideLayouts/slideLayout5.xml"/><Relationship Id="rId14" Type="http://schemas.openxmlformats.org/officeDocument/2006/relationships/tags" Target="../tags/tag137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tags" Target="../tags/tag124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V="1">
            <a:off x="663109" y="466987"/>
            <a:ext cx="10858500" cy="5807868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V="1">
            <a:off x="506702" y="3639685"/>
            <a:ext cx="134051" cy="178768"/>
          </a:xfrm>
          <a:prstGeom prst="triangle">
            <a:avLst>
              <a:gd name="adj" fmla="val 77809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780164" y="590413"/>
            <a:ext cx="10631672" cy="5673599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 flipV="1">
            <a:off x="11550070" y="3637391"/>
            <a:ext cx="134051" cy="190973"/>
          </a:xfrm>
          <a:prstGeom prst="triangle">
            <a:avLst>
              <a:gd name="adj" fmla="val 76388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2910338" y="1340705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2732738" y="1734624"/>
            <a:ext cx="2240101" cy="6571819"/>
          </a:xfrm>
          <a:prstGeom prst="triangle">
            <a:avLst/>
          </a:prstGeom>
          <a:noFill/>
          <a:ln w="9525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 flipH="1">
            <a:off x="6778431" y="1340707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1">
            <a:off x="7224577" y="1734626"/>
            <a:ext cx="2240101" cy="6571819"/>
          </a:xfrm>
          <a:prstGeom prst="triangle">
            <a:avLst/>
          </a:pr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 amt="100000"/>
          </a:blip>
          <a:srcRect l="894" t="2388" r="2080" b="53003"/>
          <a:stretch>
            <a:fillRect/>
          </a:stretch>
        </p:blipFill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 amt="20000"/>
          </a:blip>
          <a:srcRect l="4313" t="56843" r="4313" b="6746"/>
          <a:stretch>
            <a:fillRect/>
          </a:stretch>
        </p:blipFill>
        <p:spPr>
          <a:xfrm>
            <a:off x="479421" y="3900484"/>
            <a:ext cx="11233163" cy="2508650"/>
          </a:xfrm>
          <a:custGeom>
            <a:avLst/>
            <a:gdLst>
              <a:gd name="connsiteX0" fmla="*/ 5616582 w 11233163"/>
              <a:gd name="connsiteY0" fmla="*/ 0 h 2508650"/>
              <a:gd name="connsiteX1" fmla="*/ 11232884 w 11233163"/>
              <a:gd name="connsiteY1" fmla="*/ 2350060 h 2508650"/>
              <a:gd name="connsiteX2" fmla="*/ 11228872 w 11233163"/>
              <a:gd name="connsiteY2" fmla="*/ 2374376 h 2508650"/>
              <a:gd name="connsiteX3" fmla="*/ 11233163 w 11233163"/>
              <a:gd name="connsiteY3" fmla="*/ 2374376 h 2508650"/>
              <a:gd name="connsiteX4" fmla="*/ 11233163 w 11233163"/>
              <a:gd name="connsiteY4" fmla="*/ 2508650 h 2508650"/>
              <a:gd name="connsiteX5" fmla="*/ 11113363 w 11233163"/>
              <a:gd name="connsiteY5" fmla="*/ 2508650 h 2508650"/>
              <a:gd name="connsiteX6" fmla="*/ 119800 w 11233163"/>
              <a:gd name="connsiteY6" fmla="*/ 2508650 h 2508650"/>
              <a:gd name="connsiteX7" fmla="*/ 0 w 11233163"/>
              <a:gd name="connsiteY7" fmla="*/ 2508650 h 2508650"/>
              <a:gd name="connsiteX8" fmla="*/ 0 w 11233163"/>
              <a:gd name="connsiteY8" fmla="*/ 2374376 h 2508650"/>
              <a:gd name="connsiteX9" fmla="*/ 4291 w 11233163"/>
              <a:gd name="connsiteY9" fmla="*/ 2374376 h 2508650"/>
              <a:gd name="connsiteX10" fmla="*/ 279 w 11233163"/>
              <a:gd name="connsiteY10" fmla="*/ 2350060 h 2508650"/>
              <a:gd name="connsiteX11" fmla="*/ 5616582 w 11233163"/>
              <a:gd name="connsiteY11" fmla="*/ 0 h 2508650"/>
            </a:gdLst>
            <a:ahLst/>
            <a:cxnLst/>
            <a:rect l="l" t="t" r="r" b="b"/>
            <a:pathLst>
              <a:path w="11233163" h="2508650">
                <a:moveTo>
                  <a:pt x="5616582" y="0"/>
                </a:moveTo>
                <a:cubicBezTo>
                  <a:pt x="7277068" y="0"/>
                  <a:pt x="11194777" y="1716939"/>
                  <a:pt x="11232884" y="2350060"/>
                </a:cubicBezTo>
                <a:lnTo>
                  <a:pt x="11228872" y="2374376"/>
                </a:lnTo>
                <a:lnTo>
                  <a:pt x="11233163" y="2374376"/>
                </a:lnTo>
                <a:lnTo>
                  <a:pt x="11233163" y="2508650"/>
                </a:lnTo>
                <a:lnTo>
                  <a:pt x="11113363" y="2508650"/>
                </a:lnTo>
                <a:lnTo>
                  <a:pt x="119800" y="2508650"/>
                </a:lnTo>
                <a:lnTo>
                  <a:pt x="0" y="2508650"/>
                </a:lnTo>
                <a:lnTo>
                  <a:pt x="0" y="2374376"/>
                </a:lnTo>
                <a:lnTo>
                  <a:pt x="4291" y="2374376"/>
                </a:lnTo>
                <a:lnTo>
                  <a:pt x="279" y="2350060"/>
                </a:lnTo>
                <a:cubicBezTo>
                  <a:pt x="38386" y="1716939"/>
                  <a:pt x="3956096" y="0"/>
                  <a:pt x="561658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618637" y="4039818"/>
            <a:ext cx="10960144" cy="230400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236730" y="2540"/>
            <a:ext cx="740830" cy="1513496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6709" y="607297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236730" y="-446326"/>
            <a:ext cx="740830" cy="176448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7753" y="2701965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38691" y="-2422574"/>
            <a:ext cx="4563360" cy="456336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290" y="5886420"/>
            <a:ext cx="854463" cy="854463"/>
          </a:xfrm>
          <a:prstGeom prst="ellipse">
            <a:avLst/>
          </a:prstGeom>
          <a:gradFill>
            <a:gsLst>
              <a:gs pos="4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11188911" y="494641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538188" y="3461053"/>
            <a:ext cx="7115624" cy="3052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4"/>
            </p:custDataLst>
          </p:nvPr>
        </p:nvSpPr>
        <p:spPr>
          <a:xfrm>
            <a:off x="6206388" y="4776418"/>
            <a:ext cx="2098891" cy="497114"/>
          </a:xfrm>
          <a:prstGeom prst="roundRect">
            <a:avLst/>
          </a:prstGeom>
          <a:solidFill>
            <a:schemeClr val="bg1"/>
          </a:solidFill>
          <a:ln w="22225" cap="flat">
            <a:solidFill>
              <a:schemeClr val="accent1"/>
            </a:solidFill>
            <a:miter/>
          </a:ln>
          <a:effectLst>
            <a:outerShdw blurRad="381000" dist="317500" dir="2700000" algn="tl" rotWithShape="0">
              <a:schemeClr val="tx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5"/>
            </p:custDataLst>
          </p:nvPr>
        </p:nvSpPr>
        <p:spPr>
          <a:xfrm>
            <a:off x="3886721" y="4776418"/>
            <a:ext cx="2098891" cy="497114"/>
          </a:xfrm>
          <a:prstGeom prst="roundRect">
            <a:avLst/>
          </a:prstGeom>
          <a:solidFill>
            <a:schemeClr val="bg1"/>
          </a:solidFill>
          <a:ln w="22225" cap="flat">
            <a:solidFill>
              <a:schemeClr val="accent1"/>
            </a:solidFill>
            <a:miter/>
          </a:ln>
          <a:effectLst>
            <a:outerShdw blurRad="381000" dist="317500" dir="2700000" algn="tl" rotWithShape="0">
              <a:schemeClr val="tx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6"/>
            </p:custDataLst>
          </p:nvPr>
        </p:nvSpPr>
        <p:spPr>
          <a:xfrm>
            <a:off x="4006091" y="4869073"/>
            <a:ext cx="311804" cy="31180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7"/>
            </p:custDataLst>
          </p:nvPr>
        </p:nvSpPr>
        <p:spPr>
          <a:xfrm>
            <a:off x="4080534" y="4936736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8"/>
            </p:custDataLst>
          </p:nvPr>
        </p:nvSpPr>
        <p:spPr>
          <a:xfrm>
            <a:off x="6310760" y="4866554"/>
            <a:ext cx="316843" cy="316843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>
            <p:custDataLst>
              <p:tags r:id="rId9"/>
            </p:custDataLst>
          </p:nvPr>
        </p:nvSpPr>
        <p:spPr>
          <a:xfrm>
            <a:off x="6391150" y="4943835"/>
            <a:ext cx="156063" cy="1622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>
            <p:custDataLst>
              <p:tags r:id="rId10"/>
            </p:custDataLst>
          </p:nvPr>
        </p:nvSpPr>
        <p:spPr>
          <a:xfrm>
            <a:off x="5223726" y="4795678"/>
            <a:ext cx="71790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/>
              <a:t>Heli</a:t>
            </a:r>
            <a:endParaRPr kumimoji="1" lang="en-US" altLang="zh-CN"/>
          </a:p>
        </p:txBody>
      </p:sp>
      <p:sp>
        <p:nvSpPr>
          <p:cNvPr id="30" name="标题 1"/>
          <p:cNvSpPr txBox="1"/>
          <p:nvPr>
            <p:custDataLst>
              <p:tags r:id="rId11"/>
            </p:custDataLst>
          </p:nvPr>
        </p:nvSpPr>
        <p:spPr>
          <a:xfrm>
            <a:off x="7405425" y="4795678"/>
            <a:ext cx="868950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</a:t>
            </a:r>
            <a:endParaRPr kumimoji="1" lang="zh-CN" altLang="en-US"/>
          </a:p>
        </p:txBody>
      </p:sp>
      <p:sp>
        <p:nvSpPr>
          <p:cNvPr id="31" name="标题 1"/>
          <p:cNvSpPr txBox="1"/>
          <p:nvPr>
            <p:custDataLst>
              <p:tags r:id="rId12"/>
            </p:custDataLst>
          </p:nvPr>
        </p:nvSpPr>
        <p:spPr>
          <a:xfrm>
            <a:off x="4443314" y="4795678"/>
            <a:ext cx="1055622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主讲人：</a:t>
            </a:r>
            <a:endParaRPr kumimoji="1" lang="zh-CN" altLang="en-US"/>
          </a:p>
        </p:txBody>
      </p:sp>
      <p:sp>
        <p:nvSpPr>
          <p:cNvPr id="32" name="标题 1"/>
          <p:cNvSpPr txBox="1"/>
          <p:nvPr>
            <p:custDataLst>
              <p:tags r:id="rId13"/>
            </p:custDataLst>
          </p:nvPr>
        </p:nvSpPr>
        <p:spPr>
          <a:xfrm>
            <a:off x="6807953" y="4795678"/>
            <a:ext cx="62937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759888" y="1016667"/>
            <a:ext cx="4672224" cy="1401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gradFill>
                  <a:gsLst>
                    <a:gs pos="0">
                      <a:srgbClr val="0265FC">
                        <a:alpha val="100000"/>
                      </a:srgbClr>
                    </a:gs>
                    <a:gs pos="100000">
                      <a:srgbClr val="CCE0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2275994" y="1737894"/>
            <a:ext cx="7640013" cy="17292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AI实时翻译技术分享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322746" y="639793"/>
            <a:ext cx="568799" cy="413406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16961" y="1686849"/>
            <a:ext cx="10800" cy="471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54089" y="1589087"/>
            <a:ext cx="136544" cy="136544"/>
          </a:xfrm>
          <a:prstGeom prst="ellipse">
            <a:avLst/>
          </a:prstGeom>
          <a:solidFill>
            <a:schemeClr val="accent2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42050" y="2064336"/>
            <a:ext cx="3106610" cy="334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Marian MT专注于文本翻译，轻量级设计使其在低延迟场景下表现良好。
例如，在实时文本翻译任务中，Marian MT的延迟可控制在较低水平。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82410" y="1686849"/>
            <a:ext cx="10800" cy="417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019538" y="1589087"/>
            <a:ext cx="136544" cy="136544"/>
          </a:xfrm>
          <a:prstGeom prst="ellipse">
            <a:avLst/>
          </a:prstGeom>
          <a:solidFill>
            <a:schemeClr val="accent2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07499" y="2064336"/>
            <a:ext cx="3108238" cy="334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Marian MT需要配合ASR（自动语音识别）使用，无法独立完成语音翻译任务。
例如，在语音翻译场景中，需要与其他ASR工具结合才能实现完整的翻译功能。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98872" y="1307754"/>
            <a:ext cx="10800" cy="3960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236000" y="1238567"/>
            <a:ext cx="136544" cy="136544"/>
          </a:xfrm>
          <a:prstGeom prst="ellipse">
            <a:avLst/>
          </a:prstGeom>
          <a:solidFill>
            <a:schemeClr val="accent1"/>
          </a:solidFill>
          <a:ln w="508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23960" y="1713816"/>
            <a:ext cx="3108238" cy="334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微软开发的Marian MT具有轻量级和低延迟的特点，适合对实时性要求较高的文本翻译场景。
它的高效性使其在处理大量文本时表现出色，为用户提供快速的翻译服务。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1">
            <a:off x="4999149" y="-334851"/>
            <a:ext cx="2193701" cy="12192000"/>
          </a:xfrm>
          <a:prstGeom prst="leftBrace">
            <a:avLst>
              <a:gd name="adj1" fmla="val 102480"/>
              <a:gd name="adj2" fmla="val 35317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4000">
                <a:schemeClr val="accent1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2050" y="1307754"/>
            <a:ext cx="3106800" cy="69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核心能力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23960" y="891560"/>
            <a:ext cx="3106800" cy="69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53EEB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优点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07499" y="1307754"/>
            <a:ext cx="3106800" cy="69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缺点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Marian MT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60400" y="2516227"/>
            <a:ext cx="3419218" cy="34527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46923" y="1548102"/>
            <a:ext cx="3434266" cy="81410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8096290" y="2516227"/>
            <a:ext cx="3435270" cy="34527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8096290" y="1548102"/>
            <a:ext cx="3435270" cy="81410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4385101" y="2516227"/>
            <a:ext cx="3435270" cy="3452773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4385101" y="1549000"/>
            <a:ext cx="3435270" cy="81315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75479" y="2715760"/>
            <a:ext cx="2989060" cy="54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核心能力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4608206" y="2715760"/>
            <a:ext cx="2989060" cy="54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优点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8319395" y="2715760"/>
            <a:ext cx="2989060" cy="54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缺点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2150757" y="1741824"/>
            <a:ext cx="426598" cy="426661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5893216" y="1765200"/>
            <a:ext cx="419041" cy="379909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9608768" y="1741824"/>
            <a:ext cx="410315" cy="426661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875479" y="3330254"/>
            <a:ext cx="2989060" cy="2200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Seamless实现端到端语音翻译，保留语音特征，提供更自然的翻译体验。
例如，在语音通话中，Seamless能够保留说话者的语调和语速，让翻译更贴近原意。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8319395" y="3330254"/>
            <a:ext cx="2989060" cy="2200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Seamless对计算资源要求较高，需要强大的硬件支持才能实现高效的翻译。
例如，在资源受限的设备上，Seamless可能无法发挥其最佳性能。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4608206" y="3330254"/>
            <a:ext cx="2989060" cy="2200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Meta开发的Seamless在保留语音特征方面表现出色，提供更自然的翻译效果。
它的低延迟特性使其在实时语音翻译场景中具有优势，提升用户体验。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9385405" y="5613564"/>
            <a:ext cx="857040" cy="20766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9646475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9782042" y="5685516"/>
            <a:ext cx="63764" cy="6376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9917609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5674216" y="5613564"/>
            <a:ext cx="857040" cy="20766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5935286" y="5685516"/>
            <a:ext cx="63764" cy="6376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22"/>
            </p:custDataLst>
          </p:nvPr>
        </p:nvSpPr>
        <p:spPr>
          <a:xfrm>
            <a:off x="6070853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23"/>
            </p:custDataLst>
          </p:nvPr>
        </p:nvSpPr>
        <p:spPr>
          <a:xfrm>
            <a:off x="6206420" y="5685516"/>
            <a:ext cx="63764" cy="6376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24"/>
            </p:custDataLst>
          </p:nvPr>
        </p:nvSpPr>
        <p:spPr>
          <a:xfrm>
            <a:off x="1941489" y="5613564"/>
            <a:ext cx="857040" cy="20766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25"/>
            </p:custDataLst>
          </p:nvPr>
        </p:nvSpPr>
        <p:spPr>
          <a:xfrm>
            <a:off x="2202559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>
            <p:custDataLst>
              <p:tags r:id="rId26"/>
            </p:custDataLst>
          </p:nvPr>
        </p:nvSpPr>
        <p:spPr>
          <a:xfrm>
            <a:off x="2338126" y="5685516"/>
            <a:ext cx="63764" cy="6376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>
            <p:custDataLst>
              <p:tags r:id="rId27"/>
            </p:custDataLst>
          </p:nvPr>
        </p:nvSpPr>
        <p:spPr>
          <a:xfrm>
            <a:off x="2473693" y="5685516"/>
            <a:ext cx="63764" cy="6376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Seamless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V="1">
            <a:off x="663109" y="466987"/>
            <a:ext cx="10858500" cy="5807868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V="1">
            <a:off x="506702" y="3639685"/>
            <a:ext cx="134051" cy="178768"/>
          </a:xfrm>
          <a:prstGeom prst="triangle">
            <a:avLst>
              <a:gd name="adj" fmla="val 77809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780164" y="590413"/>
            <a:ext cx="10631672" cy="5673599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 flipV="1">
            <a:off x="11550070" y="3637391"/>
            <a:ext cx="134051" cy="190973"/>
          </a:xfrm>
          <a:prstGeom prst="triangle">
            <a:avLst>
              <a:gd name="adj" fmla="val 76388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2910338" y="1340705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2732738" y="1734624"/>
            <a:ext cx="2240101" cy="6571819"/>
          </a:xfrm>
          <a:prstGeom prst="triangle">
            <a:avLst/>
          </a:prstGeom>
          <a:noFill/>
          <a:ln w="9525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 flipH="1">
            <a:off x="6778431" y="1340707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1">
            <a:off x="7224577" y="1734626"/>
            <a:ext cx="2240101" cy="6571819"/>
          </a:xfrm>
          <a:prstGeom prst="triangle">
            <a:avLst/>
          </a:pr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 amt="100000"/>
          </a:blip>
          <a:srcRect l="894" t="2388" r="2080" b="53003"/>
          <a:stretch>
            <a:fillRect/>
          </a:stretch>
        </p:blipFill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 amt="20000"/>
          </a:blip>
          <a:srcRect l="4313" t="56843" r="4313" b="6746"/>
          <a:stretch>
            <a:fillRect/>
          </a:stretch>
        </p:blipFill>
        <p:spPr>
          <a:xfrm>
            <a:off x="479421" y="3900484"/>
            <a:ext cx="11233163" cy="2508650"/>
          </a:xfrm>
          <a:custGeom>
            <a:avLst/>
            <a:gdLst>
              <a:gd name="connsiteX0" fmla="*/ 5616582 w 11233163"/>
              <a:gd name="connsiteY0" fmla="*/ 0 h 2508650"/>
              <a:gd name="connsiteX1" fmla="*/ 11232884 w 11233163"/>
              <a:gd name="connsiteY1" fmla="*/ 2350060 h 2508650"/>
              <a:gd name="connsiteX2" fmla="*/ 11228872 w 11233163"/>
              <a:gd name="connsiteY2" fmla="*/ 2374376 h 2508650"/>
              <a:gd name="connsiteX3" fmla="*/ 11233163 w 11233163"/>
              <a:gd name="connsiteY3" fmla="*/ 2374376 h 2508650"/>
              <a:gd name="connsiteX4" fmla="*/ 11233163 w 11233163"/>
              <a:gd name="connsiteY4" fmla="*/ 2508650 h 2508650"/>
              <a:gd name="connsiteX5" fmla="*/ 11113363 w 11233163"/>
              <a:gd name="connsiteY5" fmla="*/ 2508650 h 2508650"/>
              <a:gd name="connsiteX6" fmla="*/ 119800 w 11233163"/>
              <a:gd name="connsiteY6" fmla="*/ 2508650 h 2508650"/>
              <a:gd name="connsiteX7" fmla="*/ 0 w 11233163"/>
              <a:gd name="connsiteY7" fmla="*/ 2508650 h 2508650"/>
              <a:gd name="connsiteX8" fmla="*/ 0 w 11233163"/>
              <a:gd name="connsiteY8" fmla="*/ 2374376 h 2508650"/>
              <a:gd name="connsiteX9" fmla="*/ 4291 w 11233163"/>
              <a:gd name="connsiteY9" fmla="*/ 2374376 h 2508650"/>
              <a:gd name="connsiteX10" fmla="*/ 279 w 11233163"/>
              <a:gd name="connsiteY10" fmla="*/ 2350060 h 2508650"/>
              <a:gd name="connsiteX11" fmla="*/ 5616582 w 11233163"/>
              <a:gd name="connsiteY11" fmla="*/ 0 h 2508650"/>
            </a:gdLst>
            <a:ahLst/>
            <a:cxnLst/>
            <a:rect l="l" t="t" r="r" b="b"/>
            <a:pathLst>
              <a:path w="11233163" h="2508650">
                <a:moveTo>
                  <a:pt x="5616582" y="0"/>
                </a:moveTo>
                <a:cubicBezTo>
                  <a:pt x="7277068" y="0"/>
                  <a:pt x="11194777" y="1716939"/>
                  <a:pt x="11232884" y="2350060"/>
                </a:cubicBezTo>
                <a:lnTo>
                  <a:pt x="11228872" y="2374376"/>
                </a:lnTo>
                <a:lnTo>
                  <a:pt x="11233163" y="2374376"/>
                </a:lnTo>
                <a:lnTo>
                  <a:pt x="11233163" y="2508650"/>
                </a:lnTo>
                <a:lnTo>
                  <a:pt x="11113363" y="2508650"/>
                </a:lnTo>
                <a:lnTo>
                  <a:pt x="119800" y="2508650"/>
                </a:lnTo>
                <a:lnTo>
                  <a:pt x="0" y="2508650"/>
                </a:lnTo>
                <a:lnTo>
                  <a:pt x="0" y="2374376"/>
                </a:lnTo>
                <a:lnTo>
                  <a:pt x="4291" y="2374376"/>
                </a:lnTo>
                <a:lnTo>
                  <a:pt x="279" y="2350060"/>
                </a:lnTo>
                <a:cubicBezTo>
                  <a:pt x="38386" y="1716939"/>
                  <a:pt x="3956096" y="0"/>
                  <a:pt x="561658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618637" y="4039818"/>
            <a:ext cx="10960144" cy="230400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236730" y="2540"/>
            <a:ext cx="740830" cy="1513496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6709" y="607297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236730" y="-446326"/>
            <a:ext cx="740830" cy="176448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7753" y="2701965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38691" y="-2422574"/>
            <a:ext cx="4563360" cy="456336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290" y="5886420"/>
            <a:ext cx="854463" cy="854463"/>
          </a:xfrm>
          <a:prstGeom prst="ellipse">
            <a:avLst/>
          </a:prstGeom>
          <a:gradFill>
            <a:gsLst>
              <a:gs pos="4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11188911" y="494641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60103" y="-998620"/>
            <a:ext cx="3271795" cy="32364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gradFill>
                  <a:gsLst>
                    <a:gs pos="0">
                      <a:srgbClr val="0265FC">
                        <a:alpha val="100000"/>
                      </a:srgbClr>
                    </a:gs>
                    <a:gs pos="100000">
                      <a:srgbClr val="CCE0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445429" y="2083468"/>
            <a:ext cx="7301143" cy="17907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三、实时翻译的独特优势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322746" y="639793"/>
            <a:ext cx="568799" cy="413406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83084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2968556"/>
            <a:ext cx="3372852" cy="5374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90826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AI实时翻译采用低延迟架构，平均延迟小于500毫秒，远低于传统翻译的3秒以上延迟。
例如，在实时视频会议中，低延迟让交流更加流畅，提升会议效率。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50635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低延迟架构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78121" y="2176478"/>
            <a:ext cx="537410" cy="53741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422900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00216" y="2968556"/>
            <a:ext cx="3372852" cy="53741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00216" y="3690826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利用Transformer架构，AI实时翻译能够捕捉对话语境，提供更准确的翻译。
例如，在对话中，AI能够根据上下文理解多义词的含义，避免翻译歧义。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90451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上下文理解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817937" y="2201571"/>
            <a:ext cx="537410" cy="487224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162717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40033" y="2968556"/>
            <a:ext cx="3372852" cy="5374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40033" y="3690826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AI实时翻译可微调适应特定领域术语，如IT、医疗等领域，提升翻译精度。
例如，在IT领域，AI能够准确翻译专业术语，满足行业需求。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230268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自适应学习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557754" y="2209935"/>
            <a:ext cx="537410" cy="470495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技术优势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47118" y="6264881"/>
            <a:ext cx="8570790" cy="341733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alpha val="16000"/>
                </a:schemeClr>
              </a:gs>
            </a:gsLst>
            <a:lin ang="5400000" scaled="0"/>
          </a:gradFill>
          <a:ln w="222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806916" y="6159014"/>
            <a:ext cx="6651194" cy="265196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alpha val="16000"/>
                </a:schemeClr>
              </a:gs>
            </a:gsLst>
            <a:lin ang="5400000" scaled="0"/>
          </a:gradFill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860197" y="5966273"/>
            <a:ext cx="4544630" cy="181203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1">
                  <a:alpha val="16000"/>
                </a:schemeClr>
              </a:gs>
            </a:gsLst>
            <a:lin ang="5400000" scaled="0"/>
          </a:gradFill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667686" y="5209830"/>
            <a:ext cx="6929653" cy="926457"/>
          </a:xfrm>
          <a:custGeom>
            <a:avLst/>
            <a:gdLst>
              <a:gd name="connsiteX0" fmla="*/ 0 w 8455450"/>
              <a:gd name="connsiteY0" fmla="*/ 0 h 4745993"/>
              <a:gd name="connsiteX1" fmla="*/ 8455450 w 8455450"/>
              <a:gd name="connsiteY1" fmla="*/ 0 h 4745993"/>
              <a:gd name="connsiteX2" fmla="*/ 6996566 w 8455450"/>
              <a:gd name="connsiteY2" fmla="*/ 4349166 h 4745993"/>
              <a:gd name="connsiteX3" fmla="*/ 6998179 w 8455450"/>
              <a:gd name="connsiteY3" fmla="*/ 4353692 h 4745993"/>
              <a:gd name="connsiteX4" fmla="*/ 4229579 w 8455450"/>
              <a:gd name="connsiteY4" fmla="*/ 4745993 h 4745993"/>
              <a:gd name="connsiteX5" fmla="*/ 1460979 w 8455450"/>
              <a:gd name="connsiteY5" fmla="*/ 4353692 h 4745993"/>
              <a:gd name="connsiteX6" fmla="*/ 1460980 w 8455450"/>
              <a:gd name="connsiteY6" fmla="*/ 4353689 h 4745993"/>
              <a:gd name="connsiteX7" fmla="*/ 1460401 w 8455450"/>
              <a:gd name="connsiteY7" fmla="*/ 4353689 h 4745993"/>
            </a:gdLst>
            <a:ahLst/>
            <a:cxnLst/>
            <a:rect l="l" t="t" r="r" b="b"/>
            <a:pathLst>
              <a:path w="8455450" h="4745993">
                <a:moveTo>
                  <a:pt x="0" y="0"/>
                </a:moveTo>
                <a:lnTo>
                  <a:pt x="8455450" y="0"/>
                </a:lnTo>
                <a:lnTo>
                  <a:pt x="6996566" y="4349166"/>
                </a:lnTo>
                <a:lnTo>
                  <a:pt x="6998179" y="4353692"/>
                </a:lnTo>
                <a:cubicBezTo>
                  <a:pt x="6998179" y="4570354"/>
                  <a:pt x="5758635" y="4745993"/>
                  <a:pt x="4229579" y="4745993"/>
                </a:cubicBezTo>
                <a:cubicBezTo>
                  <a:pt x="2700523" y="4745993"/>
                  <a:pt x="1460979" y="4570354"/>
                  <a:pt x="1460979" y="4353692"/>
                </a:cubicBezTo>
                <a:lnTo>
                  <a:pt x="1460980" y="4353689"/>
                </a:lnTo>
                <a:lnTo>
                  <a:pt x="1460401" y="4353689"/>
                </a:lnTo>
                <a:close/>
              </a:path>
            </a:pathLst>
          </a:custGeom>
          <a:gradFill>
            <a:gsLst>
              <a:gs pos="44000">
                <a:schemeClr val="accent1">
                  <a:alpha val="0"/>
                </a:schemeClr>
              </a:gs>
              <a:gs pos="100000">
                <a:schemeClr val="accent1">
                  <a:alpha val="76000"/>
                </a:schemeClr>
              </a:gs>
            </a:gsLst>
            <a:lin ang="5400000" scaled="0"/>
          </a:gradFill>
          <a:ln w="6350" cap="sq">
            <a:gradFill>
              <a:gsLst>
                <a:gs pos="77000">
                  <a:schemeClr val="accent1">
                    <a:alpha val="0"/>
                  </a:schemeClr>
                </a:gs>
                <a:gs pos="100000">
                  <a:schemeClr val="accent1">
                    <a:alpha val="9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23888" y="2373104"/>
            <a:ext cx="2630116" cy="2911037"/>
          </a:xfrm>
          <a:custGeom>
            <a:avLst/>
            <a:gdLst>
              <a:gd name="connsiteX0" fmla="*/ 191977 w 3181066"/>
              <a:gd name="connsiteY0" fmla="*/ 0 h 3520832"/>
              <a:gd name="connsiteX1" fmla="*/ 1037911 w 3181066"/>
              <a:gd name="connsiteY1" fmla="*/ 0 h 3520832"/>
              <a:gd name="connsiteX2" fmla="*/ 1031085 w 3181066"/>
              <a:gd name="connsiteY2" fmla="*/ 67709 h 3520832"/>
              <a:gd name="connsiteX3" fmla="*/ 1590533 w 3181066"/>
              <a:gd name="connsiteY3" fmla="*/ 627157 h 3520832"/>
              <a:gd name="connsiteX4" fmla="*/ 2149981 w 3181066"/>
              <a:gd name="connsiteY4" fmla="*/ 67709 h 3520832"/>
              <a:gd name="connsiteX5" fmla="*/ 2143155 w 3181066"/>
              <a:gd name="connsiteY5" fmla="*/ 0 h 3520832"/>
              <a:gd name="connsiteX6" fmla="*/ 2989089 w 3181066"/>
              <a:gd name="connsiteY6" fmla="*/ 0 h 3520832"/>
              <a:gd name="connsiteX7" fmla="*/ 3181066 w 3181066"/>
              <a:gd name="connsiteY7" fmla="*/ 191977 h 3520832"/>
              <a:gd name="connsiteX8" fmla="*/ 3181066 w 3181066"/>
              <a:gd name="connsiteY8" fmla="*/ 3520832 h 3520832"/>
              <a:gd name="connsiteX9" fmla="*/ 0 w 3181066"/>
              <a:gd name="connsiteY9" fmla="*/ 3520832 h 3520832"/>
              <a:gd name="connsiteX10" fmla="*/ 0 w 3181066"/>
              <a:gd name="connsiteY10" fmla="*/ 191977 h 3520832"/>
              <a:gd name="connsiteX11" fmla="*/ 191977 w 3181066"/>
              <a:gd name="connsiteY11" fmla="*/ 0 h 3520832"/>
            </a:gdLst>
            <a:ahLst/>
            <a:cxnLst/>
            <a:rect l="l" t="t" r="r" b="b"/>
            <a:pathLst>
              <a:path w="3181066" h="3520832">
                <a:moveTo>
                  <a:pt x="191977" y="0"/>
                </a:moveTo>
                <a:lnTo>
                  <a:pt x="1037911" y="0"/>
                </a:lnTo>
                <a:lnTo>
                  <a:pt x="1031085" y="67709"/>
                </a:lnTo>
                <a:cubicBezTo>
                  <a:pt x="1031085" y="376684"/>
                  <a:pt x="1281558" y="627157"/>
                  <a:pt x="1590533" y="627157"/>
                </a:cubicBezTo>
                <a:cubicBezTo>
                  <a:pt x="1899508" y="627157"/>
                  <a:pt x="2149981" y="376684"/>
                  <a:pt x="2149981" y="67709"/>
                </a:cubicBezTo>
                <a:lnTo>
                  <a:pt x="2143155" y="0"/>
                </a:lnTo>
                <a:lnTo>
                  <a:pt x="2989089" y="0"/>
                </a:lnTo>
                <a:cubicBezTo>
                  <a:pt x="3095115" y="0"/>
                  <a:pt x="3181066" y="85951"/>
                  <a:pt x="3181066" y="191977"/>
                </a:cubicBezTo>
                <a:lnTo>
                  <a:pt x="3181066" y="3520832"/>
                </a:lnTo>
                <a:lnTo>
                  <a:pt x="0" y="3520832"/>
                </a:lnTo>
                <a:lnTo>
                  <a:pt x="0" y="191977"/>
                </a:lnTo>
                <a:cubicBezTo>
                  <a:pt x="0" y="85951"/>
                  <a:pt x="85951" y="0"/>
                  <a:pt x="1919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96815" y="3602940"/>
            <a:ext cx="2084263" cy="200368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在跨国故障处理中，AI实时翻译让团队快速响应，时效提升60%以上。
例如，在跨国技术支持场景中，实时翻译帮助团队快速定位和解决问题。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95605" y="2081958"/>
            <a:ext cx="686683" cy="686684"/>
          </a:xfrm>
          <a:prstGeom prst="ellipse">
            <a:avLst/>
          </a:prstGeom>
          <a:gradFill>
            <a:gsLst>
              <a:gs pos="0">
                <a:schemeClr val="accent1">
                  <a:lumMod val="0"/>
                  <a:lumOff val="100000"/>
                  <a:alpha val="100000"/>
                </a:schemeClr>
              </a:gs>
              <a:gs pos="100000">
                <a:schemeClr val="accent1">
                  <a:lumMod val="100000"/>
                  <a:alpha val="10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711734" y="2241474"/>
            <a:ext cx="454425" cy="3676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93462" y="2955593"/>
            <a:ext cx="2290968" cy="5863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敏捷响应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77443" y="1792079"/>
            <a:ext cx="2630116" cy="2911037"/>
          </a:xfrm>
          <a:custGeom>
            <a:avLst/>
            <a:gdLst>
              <a:gd name="connsiteX0" fmla="*/ 191977 w 3181066"/>
              <a:gd name="connsiteY0" fmla="*/ 0 h 3520832"/>
              <a:gd name="connsiteX1" fmla="*/ 1037911 w 3181066"/>
              <a:gd name="connsiteY1" fmla="*/ 0 h 3520832"/>
              <a:gd name="connsiteX2" fmla="*/ 1031085 w 3181066"/>
              <a:gd name="connsiteY2" fmla="*/ 67709 h 3520832"/>
              <a:gd name="connsiteX3" fmla="*/ 1590533 w 3181066"/>
              <a:gd name="connsiteY3" fmla="*/ 627157 h 3520832"/>
              <a:gd name="connsiteX4" fmla="*/ 2149981 w 3181066"/>
              <a:gd name="connsiteY4" fmla="*/ 67709 h 3520832"/>
              <a:gd name="connsiteX5" fmla="*/ 2143155 w 3181066"/>
              <a:gd name="connsiteY5" fmla="*/ 0 h 3520832"/>
              <a:gd name="connsiteX6" fmla="*/ 2989089 w 3181066"/>
              <a:gd name="connsiteY6" fmla="*/ 0 h 3520832"/>
              <a:gd name="connsiteX7" fmla="*/ 3181066 w 3181066"/>
              <a:gd name="connsiteY7" fmla="*/ 191977 h 3520832"/>
              <a:gd name="connsiteX8" fmla="*/ 3181066 w 3181066"/>
              <a:gd name="connsiteY8" fmla="*/ 3520832 h 3520832"/>
              <a:gd name="connsiteX9" fmla="*/ 0 w 3181066"/>
              <a:gd name="connsiteY9" fmla="*/ 3520832 h 3520832"/>
              <a:gd name="connsiteX10" fmla="*/ 0 w 3181066"/>
              <a:gd name="connsiteY10" fmla="*/ 191977 h 3520832"/>
              <a:gd name="connsiteX11" fmla="*/ 191977 w 3181066"/>
              <a:gd name="connsiteY11" fmla="*/ 0 h 3520832"/>
            </a:gdLst>
            <a:ahLst/>
            <a:cxnLst/>
            <a:rect l="l" t="t" r="r" b="b"/>
            <a:pathLst>
              <a:path w="3181066" h="3520832">
                <a:moveTo>
                  <a:pt x="191977" y="0"/>
                </a:moveTo>
                <a:lnTo>
                  <a:pt x="1037911" y="0"/>
                </a:lnTo>
                <a:lnTo>
                  <a:pt x="1031085" y="67709"/>
                </a:lnTo>
                <a:cubicBezTo>
                  <a:pt x="1031085" y="376684"/>
                  <a:pt x="1281558" y="627157"/>
                  <a:pt x="1590533" y="627157"/>
                </a:cubicBezTo>
                <a:cubicBezTo>
                  <a:pt x="1899508" y="627157"/>
                  <a:pt x="2149981" y="376684"/>
                  <a:pt x="2149981" y="67709"/>
                </a:cubicBezTo>
                <a:lnTo>
                  <a:pt x="2143155" y="0"/>
                </a:lnTo>
                <a:lnTo>
                  <a:pt x="2989089" y="0"/>
                </a:lnTo>
                <a:cubicBezTo>
                  <a:pt x="3095115" y="0"/>
                  <a:pt x="3181066" y="85951"/>
                  <a:pt x="3181066" y="191977"/>
                </a:cubicBezTo>
                <a:lnTo>
                  <a:pt x="3181066" y="3520832"/>
                </a:lnTo>
                <a:lnTo>
                  <a:pt x="0" y="3520832"/>
                </a:lnTo>
                <a:lnTo>
                  <a:pt x="0" y="191977"/>
                </a:lnTo>
                <a:cubicBezTo>
                  <a:pt x="0" y="85951"/>
                  <a:pt x="85951" y="0"/>
                  <a:pt x="1919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650370" y="3021915"/>
            <a:ext cx="2084263" cy="200368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技术文档通过AI实时翻译实现本地化，促进全球知识共享。
例如，开源项目的技术文档可通过实时翻译为全球开发者提供本地化资源。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49160" y="1500933"/>
            <a:ext cx="686683" cy="686684"/>
          </a:xfrm>
          <a:prstGeom prst="ellipse">
            <a:avLst/>
          </a:prstGeom>
          <a:gradFill>
            <a:gsLst>
              <a:gs pos="0">
                <a:schemeClr val="accent1">
                  <a:lumMod val="0"/>
                  <a:lumOff val="100000"/>
                  <a:alpha val="100000"/>
                </a:schemeClr>
              </a:gs>
              <a:gs pos="100000">
                <a:schemeClr val="accent1">
                  <a:lumMod val="100000"/>
                  <a:alpha val="10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65289" y="1660449"/>
            <a:ext cx="454425" cy="3676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547017" y="2374568"/>
            <a:ext cx="2290968" cy="5863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知识共享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130998" y="1792079"/>
            <a:ext cx="2630116" cy="2911037"/>
          </a:xfrm>
          <a:custGeom>
            <a:avLst/>
            <a:gdLst>
              <a:gd name="connsiteX0" fmla="*/ 191977 w 3181066"/>
              <a:gd name="connsiteY0" fmla="*/ 0 h 3520832"/>
              <a:gd name="connsiteX1" fmla="*/ 1037911 w 3181066"/>
              <a:gd name="connsiteY1" fmla="*/ 0 h 3520832"/>
              <a:gd name="connsiteX2" fmla="*/ 1031085 w 3181066"/>
              <a:gd name="connsiteY2" fmla="*/ 67709 h 3520832"/>
              <a:gd name="connsiteX3" fmla="*/ 1590533 w 3181066"/>
              <a:gd name="connsiteY3" fmla="*/ 627157 h 3520832"/>
              <a:gd name="connsiteX4" fmla="*/ 2149981 w 3181066"/>
              <a:gd name="connsiteY4" fmla="*/ 67709 h 3520832"/>
              <a:gd name="connsiteX5" fmla="*/ 2143155 w 3181066"/>
              <a:gd name="connsiteY5" fmla="*/ 0 h 3520832"/>
              <a:gd name="connsiteX6" fmla="*/ 2989089 w 3181066"/>
              <a:gd name="connsiteY6" fmla="*/ 0 h 3520832"/>
              <a:gd name="connsiteX7" fmla="*/ 3181066 w 3181066"/>
              <a:gd name="connsiteY7" fmla="*/ 191977 h 3520832"/>
              <a:gd name="connsiteX8" fmla="*/ 3181066 w 3181066"/>
              <a:gd name="connsiteY8" fmla="*/ 3520832 h 3520832"/>
              <a:gd name="connsiteX9" fmla="*/ 0 w 3181066"/>
              <a:gd name="connsiteY9" fmla="*/ 3520832 h 3520832"/>
              <a:gd name="connsiteX10" fmla="*/ 0 w 3181066"/>
              <a:gd name="connsiteY10" fmla="*/ 191977 h 3520832"/>
              <a:gd name="connsiteX11" fmla="*/ 191977 w 3181066"/>
              <a:gd name="connsiteY11" fmla="*/ 0 h 3520832"/>
            </a:gdLst>
            <a:ahLst/>
            <a:cxnLst/>
            <a:rect l="l" t="t" r="r" b="b"/>
            <a:pathLst>
              <a:path w="3181066" h="3520832">
                <a:moveTo>
                  <a:pt x="191977" y="0"/>
                </a:moveTo>
                <a:lnTo>
                  <a:pt x="1037911" y="0"/>
                </a:lnTo>
                <a:lnTo>
                  <a:pt x="1031085" y="67709"/>
                </a:lnTo>
                <a:cubicBezTo>
                  <a:pt x="1031085" y="376684"/>
                  <a:pt x="1281558" y="627157"/>
                  <a:pt x="1590533" y="627157"/>
                </a:cubicBezTo>
                <a:cubicBezTo>
                  <a:pt x="1899508" y="627157"/>
                  <a:pt x="2149981" y="376684"/>
                  <a:pt x="2149981" y="67709"/>
                </a:cubicBezTo>
                <a:lnTo>
                  <a:pt x="2143155" y="0"/>
                </a:lnTo>
                <a:lnTo>
                  <a:pt x="2989089" y="0"/>
                </a:lnTo>
                <a:cubicBezTo>
                  <a:pt x="3095115" y="0"/>
                  <a:pt x="3181066" y="85951"/>
                  <a:pt x="3181066" y="191977"/>
                </a:cubicBezTo>
                <a:lnTo>
                  <a:pt x="3181066" y="3520832"/>
                </a:lnTo>
                <a:lnTo>
                  <a:pt x="0" y="3520832"/>
                </a:lnTo>
                <a:lnTo>
                  <a:pt x="0" y="191977"/>
                </a:lnTo>
                <a:cubicBezTo>
                  <a:pt x="0" y="85951"/>
                  <a:pt x="85951" y="0"/>
                  <a:pt x="1919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403925" y="3021915"/>
            <a:ext cx="2084263" cy="200368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AI实时翻译消除团队语言技能壁垒，促进跨国团队协作。
例如，在跨国研发团队中，实时翻译让成员无障碍交流，提升团队协作效率。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102715" y="1500933"/>
            <a:ext cx="686683" cy="686684"/>
          </a:xfrm>
          <a:prstGeom prst="ellipse">
            <a:avLst/>
          </a:prstGeom>
          <a:gradFill>
            <a:gsLst>
              <a:gs pos="0">
                <a:schemeClr val="accent1">
                  <a:lumMod val="0"/>
                  <a:lumOff val="100000"/>
                  <a:alpha val="100000"/>
                </a:schemeClr>
              </a:gs>
              <a:gs pos="100000">
                <a:schemeClr val="accent1">
                  <a:lumMod val="100000"/>
                  <a:alpha val="10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218844" y="1660449"/>
            <a:ext cx="454425" cy="3676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300572" y="2374568"/>
            <a:ext cx="2290968" cy="5863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人才协作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884553" y="2373104"/>
            <a:ext cx="2630116" cy="2911037"/>
          </a:xfrm>
          <a:custGeom>
            <a:avLst/>
            <a:gdLst>
              <a:gd name="connsiteX0" fmla="*/ 191977 w 3181066"/>
              <a:gd name="connsiteY0" fmla="*/ 0 h 3520832"/>
              <a:gd name="connsiteX1" fmla="*/ 1037911 w 3181066"/>
              <a:gd name="connsiteY1" fmla="*/ 0 h 3520832"/>
              <a:gd name="connsiteX2" fmla="*/ 1031085 w 3181066"/>
              <a:gd name="connsiteY2" fmla="*/ 67709 h 3520832"/>
              <a:gd name="connsiteX3" fmla="*/ 1590533 w 3181066"/>
              <a:gd name="connsiteY3" fmla="*/ 627157 h 3520832"/>
              <a:gd name="connsiteX4" fmla="*/ 2149981 w 3181066"/>
              <a:gd name="connsiteY4" fmla="*/ 67709 h 3520832"/>
              <a:gd name="connsiteX5" fmla="*/ 2143155 w 3181066"/>
              <a:gd name="connsiteY5" fmla="*/ 0 h 3520832"/>
              <a:gd name="connsiteX6" fmla="*/ 2989089 w 3181066"/>
              <a:gd name="connsiteY6" fmla="*/ 0 h 3520832"/>
              <a:gd name="connsiteX7" fmla="*/ 3181066 w 3181066"/>
              <a:gd name="connsiteY7" fmla="*/ 191977 h 3520832"/>
              <a:gd name="connsiteX8" fmla="*/ 3181066 w 3181066"/>
              <a:gd name="connsiteY8" fmla="*/ 3520832 h 3520832"/>
              <a:gd name="connsiteX9" fmla="*/ 0 w 3181066"/>
              <a:gd name="connsiteY9" fmla="*/ 3520832 h 3520832"/>
              <a:gd name="connsiteX10" fmla="*/ 0 w 3181066"/>
              <a:gd name="connsiteY10" fmla="*/ 191977 h 3520832"/>
              <a:gd name="connsiteX11" fmla="*/ 191977 w 3181066"/>
              <a:gd name="connsiteY11" fmla="*/ 0 h 3520832"/>
            </a:gdLst>
            <a:ahLst/>
            <a:cxnLst/>
            <a:rect l="l" t="t" r="r" b="b"/>
            <a:pathLst>
              <a:path w="3181066" h="3520832">
                <a:moveTo>
                  <a:pt x="191977" y="0"/>
                </a:moveTo>
                <a:lnTo>
                  <a:pt x="1037911" y="0"/>
                </a:lnTo>
                <a:lnTo>
                  <a:pt x="1031085" y="67709"/>
                </a:lnTo>
                <a:cubicBezTo>
                  <a:pt x="1031085" y="376684"/>
                  <a:pt x="1281558" y="627157"/>
                  <a:pt x="1590533" y="627157"/>
                </a:cubicBezTo>
                <a:cubicBezTo>
                  <a:pt x="1899508" y="627157"/>
                  <a:pt x="2149981" y="376684"/>
                  <a:pt x="2149981" y="67709"/>
                </a:cubicBezTo>
                <a:lnTo>
                  <a:pt x="2143155" y="0"/>
                </a:lnTo>
                <a:lnTo>
                  <a:pt x="2989089" y="0"/>
                </a:lnTo>
                <a:cubicBezTo>
                  <a:pt x="3095115" y="0"/>
                  <a:pt x="3181066" y="85951"/>
                  <a:pt x="3181066" y="191977"/>
                </a:cubicBezTo>
                <a:lnTo>
                  <a:pt x="3181066" y="3520832"/>
                </a:lnTo>
                <a:lnTo>
                  <a:pt x="0" y="3520832"/>
                </a:lnTo>
                <a:lnTo>
                  <a:pt x="0" y="191977"/>
                </a:lnTo>
                <a:cubicBezTo>
                  <a:pt x="0" y="85951"/>
                  <a:pt x="85951" y="0"/>
                  <a:pt x="1919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157480" y="3602940"/>
            <a:ext cx="2084263" cy="200368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企业通过AI实时翻译支持全球用户母语沟通，提升客户体验。
例如，电商企业为全球用户提供本地化客服支持，增强客户满意度。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856270" y="2081958"/>
            <a:ext cx="686683" cy="686684"/>
          </a:xfrm>
          <a:prstGeom prst="ellipse">
            <a:avLst/>
          </a:prstGeom>
          <a:gradFill>
            <a:gsLst>
              <a:gs pos="0">
                <a:schemeClr val="accent1">
                  <a:lumMod val="0"/>
                  <a:lumOff val="100000"/>
                  <a:alpha val="100000"/>
                </a:schemeClr>
              </a:gs>
              <a:gs pos="100000">
                <a:schemeClr val="accent1">
                  <a:lumMod val="100000"/>
                  <a:alpha val="10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972399" y="2241474"/>
            <a:ext cx="454425" cy="3676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054127" y="2955593"/>
            <a:ext cx="2290968" cy="5863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客户体验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业务价值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V="1">
            <a:off x="663109" y="466987"/>
            <a:ext cx="10858500" cy="5807868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V="1">
            <a:off x="506702" y="3639685"/>
            <a:ext cx="134051" cy="178768"/>
          </a:xfrm>
          <a:prstGeom prst="triangle">
            <a:avLst>
              <a:gd name="adj" fmla="val 77809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780164" y="590413"/>
            <a:ext cx="10631672" cy="5673599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 flipV="1">
            <a:off x="11550070" y="3637391"/>
            <a:ext cx="134051" cy="190973"/>
          </a:xfrm>
          <a:prstGeom prst="triangle">
            <a:avLst>
              <a:gd name="adj" fmla="val 76388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2910338" y="1340705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2732738" y="1734624"/>
            <a:ext cx="2240101" cy="6571819"/>
          </a:xfrm>
          <a:prstGeom prst="triangle">
            <a:avLst/>
          </a:prstGeom>
          <a:noFill/>
          <a:ln w="9525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 flipH="1">
            <a:off x="6778431" y="1340707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1">
            <a:off x="7224577" y="1734626"/>
            <a:ext cx="2240101" cy="6571819"/>
          </a:xfrm>
          <a:prstGeom prst="triangle">
            <a:avLst/>
          </a:pr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 amt="100000"/>
          </a:blip>
          <a:srcRect l="894" t="2388" r="2080" b="53003"/>
          <a:stretch>
            <a:fillRect/>
          </a:stretch>
        </p:blipFill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 amt="20000"/>
          </a:blip>
          <a:srcRect l="4313" t="56843" r="4313" b="6746"/>
          <a:stretch>
            <a:fillRect/>
          </a:stretch>
        </p:blipFill>
        <p:spPr>
          <a:xfrm>
            <a:off x="479421" y="3900484"/>
            <a:ext cx="11233163" cy="2508650"/>
          </a:xfrm>
          <a:custGeom>
            <a:avLst/>
            <a:gdLst>
              <a:gd name="connsiteX0" fmla="*/ 5616582 w 11233163"/>
              <a:gd name="connsiteY0" fmla="*/ 0 h 2508650"/>
              <a:gd name="connsiteX1" fmla="*/ 11232884 w 11233163"/>
              <a:gd name="connsiteY1" fmla="*/ 2350060 h 2508650"/>
              <a:gd name="connsiteX2" fmla="*/ 11228872 w 11233163"/>
              <a:gd name="connsiteY2" fmla="*/ 2374376 h 2508650"/>
              <a:gd name="connsiteX3" fmla="*/ 11233163 w 11233163"/>
              <a:gd name="connsiteY3" fmla="*/ 2374376 h 2508650"/>
              <a:gd name="connsiteX4" fmla="*/ 11233163 w 11233163"/>
              <a:gd name="connsiteY4" fmla="*/ 2508650 h 2508650"/>
              <a:gd name="connsiteX5" fmla="*/ 11113363 w 11233163"/>
              <a:gd name="connsiteY5" fmla="*/ 2508650 h 2508650"/>
              <a:gd name="connsiteX6" fmla="*/ 119800 w 11233163"/>
              <a:gd name="connsiteY6" fmla="*/ 2508650 h 2508650"/>
              <a:gd name="connsiteX7" fmla="*/ 0 w 11233163"/>
              <a:gd name="connsiteY7" fmla="*/ 2508650 h 2508650"/>
              <a:gd name="connsiteX8" fmla="*/ 0 w 11233163"/>
              <a:gd name="connsiteY8" fmla="*/ 2374376 h 2508650"/>
              <a:gd name="connsiteX9" fmla="*/ 4291 w 11233163"/>
              <a:gd name="connsiteY9" fmla="*/ 2374376 h 2508650"/>
              <a:gd name="connsiteX10" fmla="*/ 279 w 11233163"/>
              <a:gd name="connsiteY10" fmla="*/ 2350060 h 2508650"/>
              <a:gd name="connsiteX11" fmla="*/ 5616582 w 11233163"/>
              <a:gd name="connsiteY11" fmla="*/ 0 h 2508650"/>
            </a:gdLst>
            <a:ahLst/>
            <a:cxnLst/>
            <a:rect l="l" t="t" r="r" b="b"/>
            <a:pathLst>
              <a:path w="11233163" h="2508650">
                <a:moveTo>
                  <a:pt x="5616582" y="0"/>
                </a:moveTo>
                <a:cubicBezTo>
                  <a:pt x="7277068" y="0"/>
                  <a:pt x="11194777" y="1716939"/>
                  <a:pt x="11232884" y="2350060"/>
                </a:cubicBezTo>
                <a:lnTo>
                  <a:pt x="11228872" y="2374376"/>
                </a:lnTo>
                <a:lnTo>
                  <a:pt x="11233163" y="2374376"/>
                </a:lnTo>
                <a:lnTo>
                  <a:pt x="11233163" y="2508650"/>
                </a:lnTo>
                <a:lnTo>
                  <a:pt x="11113363" y="2508650"/>
                </a:lnTo>
                <a:lnTo>
                  <a:pt x="119800" y="2508650"/>
                </a:lnTo>
                <a:lnTo>
                  <a:pt x="0" y="2508650"/>
                </a:lnTo>
                <a:lnTo>
                  <a:pt x="0" y="2374376"/>
                </a:lnTo>
                <a:lnTo>
                  <a:pt x="4291" y="2374376"/>
                </a:lnTo>
                <a:lnTo>
                  <a:pt x="279" y="2350060"/>
                </a:lnTo>
                <a:cubicBezTo>
                  <a:pt x="38386" y="1716939"/>
                  <a:pt x="3956096" y="0"/>
                  <a:pt x="561658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618637" y="4039818"/>
            <a:ext cx="10960144" cy="230400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236730" y="2540"/>
            <a:ext cx="740830" cy="1513496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6709" y="607297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236730" y="-446326"/>
            <a:ext cx="740830" cy="176448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7753" y="2701965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38691" y="-2422574"/>
            <a:ext cx="4563360" cy="456336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290" y="5886420"/>
            <a:ext cx="854463" cy="854463"/>
          </a:xfrm>
          <a:prstGeom prst="ellipse">
            <a:avLst/>
          </a:prstGeom>
          <a:gradFill>
            <a:gsLst>
              <a:gs pos="4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11188911" y="494641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60103" y="-998620"/>
            <a:ext cx="3271795" cy="32364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gradFill>
                  <a:gsLst>
                    <a:gs pos="0">
                      <a:srgbClr val="0265FC">
                        <a:alpha val="100000"/>
                      </a:srgbClr>
                    </a:gs>
                    <a:gs pos="100000">
                      <a:srgbClr val="CCE0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04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445429" y="2083468"/>
            <a:ext cx="7301143" cy="17907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四、DEMO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322746" y="639793"/>
            <a:ext cx="568799" cy="413406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83084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2968556"/>
            <a:ext cx="3372852" cy="5374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90620"/>
            <a:ext cx="3373120" cy="18230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/>
              <a:t>Situation</a:t>
            </a:r>
            <a:r>
              <a:rPr kumimoji="1" lang="zh-CN" altLang="en-US"/>
              <a:t>（应用场景）</a:t>
            </a:r>
            <a:endParaRPr kumimoji="1" lang="zh-CN" altLang="en-US"/>
          </a:p>
          <a:p>
            <a:pPr algn="ctr">
              <a:lnSpc>
                <a:spcPct val="150000"/>
              </a:lnSpc>
            </a:pPr>
            <a:r>
              <a:rPr kumimoji="1" lang="en-US" altLang="zh-CN"/>
              <a:t>Task</a:t>
            </a:r>
            <a:r>
              <a:rPr kumimoji="1" lang="zh-CN" altLang="en-US"/>
              <a:t>（核心任务）</a:t>
            </a:r>
            <a:endParaRPr kumimoji="1" lang="zh-CN" altLang="en-US"/>
          </a:p>
          <a:p>
            <a:pPr algn="ctr">
              <a:lnSpc>
                <a:spcPct val="150000"/>
              </a:lnSpc>
            </a:pPr>
            <a:r>
              <a:rPr kumimoji="1" lang="en-US" altLang="zh-CN"/>
              <a:t>Action</a:t>
            </a:r>
            <a:r>
              <a:rPr kumimoji="1" lang="zh-CN" altLang="en-US"/>
              <a:t>（技术路径）</a:t>
            </a:r>
            <a:endParaRPr kumimoji="1" lang="zh-CN" altLang="en-US"/>
          </a:p>
          <a:p>
            <a:pPr algn="ctr">
              <a:lnSpc>
                <a:spcPct val="150000"/>
              </a:lnSpc>
            </a:pPr>
            <a:r>
              <a:rPr kumimoji="1" lang="en-US" altLang="zh-CN"/>
              <a:t>Result</a:t>
            </a:r>
            <a:r>
              <a:rPr kumimoji="1" lang="zh-CN" altLang="en-US"/>
              <a:t>（预期结果）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50635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/>
              <a:t>STAR</a:t>
            </a:r>
            <a:r>
              <a:rPr kumimoji="1" lang="zh-CN" altLang="en-US"/>
              <a:t>法则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78121" y="2176478"/>
            <a:ext cx="537410" cy="53741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1"/>
            </p:custDataLst>
          </p:nvPr>
        </p:nvSpPr>
        <p:spPr>
          <a:xfrm>
            <a:off x="5422900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2"/>
            </p:custDataLst>
          </p:nvPr>
        </p:nvSpPr>
        <p:spPr>
          <a:xfrm>
            <a:off x="4400216" y="2968556"/>
            <a:ext cx="3372852" cy="53741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3"/>
            </p:custDataLst>
          </p:nvPr>
        </p:nvSpPr>
        <p:spPr>
          <a:xfrm>
            <a:off x="4399915" y="3690620"/>
            <a:ext cx="3373120" cy="24079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/>
              <a:t>[WHAT] </a:t>
            </a:r>
            <a:r>
              <a:rPr kumimoji="1" lang="zh-CN" altLang="en-US"/>
              <a:t>要做什么</a:t>
            </a:r>
            <a:endParaRPr kumimoji="1" lang="zh-CN" altLang="en-US"/>
          </a:p>
          <a:p>
            <a:pPr algn="ctr">
              <a:lnSpc>
                <a:spcPct val="150000"/>
              </a:lnSpc>
            </a:pPr>
            <a:r>
              <a:rPr kumimoji="1" lang="en-US" altLang="zh-CN"/>
              <a:t>  </a:t>
            </a:r>
            <a:r>
              <a:rPr kumimoji="1" lang="en-US" altLang="en-US"/>
              <a:t>↓</a:t>
            </a:r>
            <a:endParaRPr kumimoji="1" lang="en-US" altLang="en-US"/>
          </a:p>
          <a:p>
            <a:pPr algn="ctr">
              <a:lnSpc>
                <a:spcPct val="150000"/>
              </a:lnSpc>
            </a:pPr>
            <a:r>
              <a:rPr kumimoji="1" lang="en-US" altLang="zh-CN"/>
              <a:t>[HOW] </a:t>
            </a:r>
            <a:r>
              <a:rPr kumimoji="1" lang="zh-CN" altLang="en-US"/>
              <a:t>用什么技术做</a:t>
            </a:r>
            <a:endParaRPr kumimoji="1" lang="zh-CN" altLang="en-US"/>
          </a:p>
          <a:p>
            <a:pPr algn="ctr">
              <a:lnSpc>
                <a:spcPct val="150000"/>
              </a:lnSpc>
            </a:pPr>
            <a:r>
              <a:rPr kumimoji="1" lang="en-US" altLang="zh-CN"/>
              <a:t>  </a:t>
            </a:r>
            <a:r>
              <a:rPr kumimoji="1" lang="en-US" altLang="en-US"/>
              <a:t>↓</a:t>
            </a:r>
            <a:endParaRPr kumimoji="1" lang="en-US" altLang="en-US"/>
          </a:p>
          <a:p>
            <a:pPr algn="ctr">
              <a:lnSpc>
                <a:spcPct val="150000"/>
              </a:lnSpc>
            </a:pPr>
            <a:r>
              <a:rPr kumimoji="1" lang="en-US" altLang="zh-CN"/>
              <a:t>[QUALITY] </a:t>
            </a:r>
            <a:r>
              <a:rPr kumimoji="1" lang="zh-CN" altLang="en-US"/>
              <a:t>要做到什么程度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4"/>
            </p:custDataLst>
          </p:nvPr>
        </p:nvSpPr>
        <p:spPr>
          <a:xfrm>
            <a:off x="4490451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/>
              <a:t>三层结构法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5"/>
            </p:custDataLst>
          </p:nvPr>
        </p:nvSpPr>
        <p:spPr>
          <a:xfrm>
            <a:off x="5817937" y="2201571"/>
            <a:ext cx="537410" cy="487224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6"/>
            </p:custDataLst>
          </p:nvPr>
        </p:nvSpPr>
        <p:spPr>
          <a:xfrm>
            <a:off x="9162717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7"/>
            </p:custDataLst>
          </p:nvPr>
        </p:nvSpPr>
        <p:spPr>
          <a:xfrm>
            <a:off x="8140033" y="2968556"/>
            <a:ext cx="3372852" cy="5374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8"/>
            </p:custDataLst>
          </p:nvPr>
        </p:nvSpPr>
        <p:spPr>
          <a:xfrm>
            <a:off x="8140065" y="3690620"/>
            <a:ext cx="3373120" cy="21913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/>
              <a:t>避免使用</a:t>
            </a:r>
            <a:r>
              <a:rPr kumimoji="1" lang="en-US" altLang="zh-CN"/>
              <a:t>"</a:t>
            </a:r>
            <a:r>
              <a:rPr kumimoji="1" lang="zh-CN" altLang="en-US"/>
              <a:t>最好</a:t>
            </a:r>
            <a:r>
              <a:rPr kumimoji="1" lang="en-US" altLang="zh-CN"/>
              <a:t>/</a:t>
            </a:r>
            <a:r>
              <a:rPr kumimoji="1" lang="zh-CN" altLang="en-US"/>
              <a:t>尽可能</a:t>
            </a:r>
            <a:r>
              <a:rPr kumimoji="1" lang="en-US" altLang="zh-CN"/>
              <a:t>"</a:t>
            </a:r>
            <a:r>
              <a:rPr kumimoji="1" lang="zh-CN" altLang="en-US"/>
              <a:t>等模糊表述</a:t>
            </a:r>
            <a:endParaRPr kumimoji="1" lang="zh-CN" altLang="en-US"/>
          </a:p>
          <a:p>
            <a:pPr algn="ctr">
              <a:lnSpc>
                <a:spcPct val="150000"/>
              </a:lnSpc>
            </a:pPr>
            <a:r>
              <a:rPr kumimoji="1" lang="zh-CN" altLang="en-US"/>
              <a:t>将</a:t>
            </a:r>
            <a:r>
              <a:rPr kumimoji="1" lang="en-US" altLang="zh-CN"/>
              <a:t>"</a:t>
            </a:r>
            <a:r>
              <a:rPr kumimoji="1" lang="zh-CN" altLang="en-US"/>
              <a:t>支持</a:t>
            </a:r>
            <a:r>
              <a:rPr kumimoji="1" lang="en-US" altLang="zh-CN"/>
              <a:t>xxx"</a:t>
            </a:r>
            <a:r>
              <a:rPr kumimoji="1" lang="zh-CN" altLang="en-US"/>
              <a:t>改为</a:t>
            </a:r>
            <a:r>
              <a:rPr kumimoji="1" lang="en-US" altLang="zh-CN"/>
              <a:t>"</a:t>
            </a:r>
            <a:r>
              <a:rPr kumimoji="1" lang="zh-CN" altLang="en-US"/>
              <a:t>必须实现</a:t>
            </a:r>
            <a:r>
              <a:rPr kumimoji="1" lang="en-US" altLang="zh-CN"/>
              <a:t>xxx"</a:t>
            </a:r>
            <a:endParaRPr kumimoji="1" lang="en-US" altLang="zh-CN"/>
          </a:p>
          <a:p>
            <a:pPr algn="ctr">
              <a:lnSpc>
                <a:spcPct val="150000"/>
              </a:lnSpc>
            </a:pPr>
            <a:r>
              <a:rPr kumimoji="1" lang="zh-CN" altLang="en-US"/>
              <a:t>量化所有性能指标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9"/>
            </p:custDataLst>
          </p:nvPr>
        </p:nvSpPr>
        <p:spPr>
          <a:xfrm>
            <a:off x="8230268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/>
              <a:t>防混淆设计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0"/>
            </p:custDataLst>
          </p:nvPr>
        </p:nvSpPr>
        <p:spPr>
          <a:xfrm>
            <a:off x="9557754" y="2209935"/>
            <a:ext cx="537410" cy="470495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b="1"/>
              <a:t>使用</a:t>
            </a:r>
            <a:r>
              <a:rPr kumimoji="1" lang="en-US" altLang="zh-CN" b="1"/>
              <a:t>AI</a:t>
            </a:r>
            <a:r>
              <a:rPr kumimoji="1" lang="zh-CN" altLang="en-US" b="1"/>
              <a:t>的技巧</a:t>
            </a:r>
            <a:endParaRPr kumimoji="1" lang="zh-CN" altLang="en-US" b="1"/>
          </a:p>
        </p:txBody>
      </p:sp>
      <p:sp>
        <p:nvSpPr>
          <p:cNvPr id="20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126352" y="2641754"/>
            <a:ext cx="4267449" cy="54864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rot="12600000">
            <a:off x="845595" y="259457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046855" y="2753248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1546975" y="2713757"/>
            <a:ext cx="3288546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/>
              <a:t>让</a:t>
            </a:r>
            <a:r>
              <a:rPr kumimoji="1" lang="en-US" altLang="zh-CN"/>
              <a:t>AI</a:t>
            </a:r>
            <a:r>
              <a:rPr kumimoji="1" lang="zh-CN" altLang="en-US"/>
              <a:t>复述需求重点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293029" y="3257719"/>
            <a:ext cx="3996601" cy="14121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IT团队可在每日站会中试点AI实时翻译，评估其效果和适用性。
例如，在敏捷开发团队的站会中，实时翻译帮助成员快速理解任务进展。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7066256" y="2641754"/>
            <a:ext cx="4267449" cy="54864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 rot="12600000">
            <a:off x="6785497" y="259457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975075" y="2767446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7486879" y="2713757"/>
            <a:ext cx="3288546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/>
              <a:t>要求给出实现方案概要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7232931" y="3257719"/>
            <a:ext cx="3996601" cy="14121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在技术评审会中使用AI实时翻译，提升跨团队沟通效率。
例如，在跨国技术评审中，实时翻译帮助专家快速理解技术细节。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验证提示词有效性</a:t>
            </a:r>
            <a:endParaRPr kumimoji="1" lang="zh-CN" altLang="en-US" b="1"/>
          </a:p>
        </p:txBody>
      </p:sp>
      <p:sp>
        <p:nvSpPr>
          <p:cNvPr id="15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-245110" y="5242560"/>
            <a:ext cx="12669520" cy="1615440"/>
          </a:xfrm>
          <a:prstGeom prst="ellipse">
            <a:avLst/>
          </a:prstGeom>
          <a:gradFill>
            <a:gsLst>
              <a:gs pos="47000">
                <a:schemeClr val="accent1">
                  <a:lumMod val="20000"/>
                  <a:lumOff val="80000"/>
                  <a:alpha val="0"/>
                </a:schemeClr>
              </a:gs>
              <a:gs pos="59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360170" y="4988560"/>
            <a:ext cx="9458960" cy="1247140"/>
          </a:xfrm>
          <a:prstGeom prst="ellipse">
            <a:avLst/>
          </a:prstGeom>
          <a:gradFill>
            <a:gsLst>
              <a:gs pos="43000">
                <a:schemeClr val="accent1">
                  <a:lumMod val="60000"/>
                  <a:lumOff val="40000"/>
                  <a:alpha val="0"/>
                </a:schemeClr>
              </a:gs>
              <a:gs pos="68000">
                <a:schemeClr val="accent1">
                  <a:lumMod val="60000"/>
                  <a:lumOff val="40000"/>
                  <a:alpha val="100000"/>
                </a:schemeClr>
              </a:gs>
            </a:gsLst>
            <a:lin ang="56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360170" y="4823460"/>
            <a:ext cx="9458960" cy="1247140"/>
          </a:xfrm>
          <a:prstGeom prst="ellipse">
            <a:avLst/>
          </a:prstGeom>
          <a:gradFill>
            <a:gsLst>
              <a:gs pos="43000">
                <a:schemeClr val="accent1">
                  <a:lumMod val="20000"/>
                  <a:lumOff val="80000"/>
                  <a:alpha val="0"/>
                </a:schemeClr>
              </a:gs>
              <a:gs pos="48000">
                <a:schemeClr val="accent1">
                  <a:lumMod val="20000"/>
                  <a:lumOff val="80000"/>
                  <a:alpha val="0"/>
                </a:schemeClr>
              </a:gs>
              <a:gs pos="58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6" name="组合 5"/>
          <p:cNvGrpSpPr/>
          <p:nvPr>
            <p:custDataLst>
              <p:tags r:id="rId4"/>
            </p:custDataLst>
          </p:nvPr>
        </p:nvGrpSpPr>
        <p:grpSpPr>
          <a:xfrm>
            <a:off x="1749893" y="2235546"/>
            <a:ext cx="1128820" cy="1309432"/>
            <a:chOff x="1749893" y="2235546"/>
            <a:chExt cx="1128820" cy="1309432"/>
          </a:xfrm>
        </p:grpSpPr>
        <p:sp>
          <p:nvSpPr>
            <p:cNvPr id="7" name="标题 1"/>
            <p:cNvSpPr txBox="1"/>
            <p:nvPr>
              <p:custDataLst>
                <p:tags r:id="rId5"/>
              </p:custDataLst>
            </p:nvPr>
          </p:nvSpPr>
          <p:spPr>
            <a:xfrm>
              <a:off x="1749893" y="2235546"/>
              <a:ext cx="1128820" cy="1309432"/>
            </a:xfrm>
            <a:custGeom>
              <a:avLst/>
              <a:gdLst>
                <a:gd name="connsiteX0" fmla="*/ 482290 w 1727200"/>
                <a:gd name="connsiteY0" fmla="*/ 1812898 h 2003553"/>
                <a:gd name="connsiteX1" fmla="*/ 872744 w 1727200"/>
                <a:gd name="connsiteY1" fmla="*/ 1812898 h 2003553"/>
                <a:gd name="connsiteX2" fmla="*/ 872744 w 1727200"/>
                <a:gd name="connsiteY2" fmla="*/ 1998981 h 2003553"/>
                <a:gd name="connsiteX3" fmla="*/ 863600 w 1727200"/>
                <a:gd name="connsiteY3" fmla="*/ 2003553 h 2003553"/>
                <a:gd name="connsiteX4" fmla="*/ 863600 w 1727200"/>
                <a:gd name="connsiteY4" fmla="*/ 0 h 2003553"/>
                <a:gd name="connsiteX5" fmla="*/ 1727200 w 1727200"/>
                <a:gd name="connsiteY5" fmla="*/ 431800 h 2003553"/>
                <a:gd name="connsiteX6" fmla="*/ 1727200 w 1727200"/>
                <a:gd name="connsiteY6" fmla="*/ 942289 h 2003553"/>
                <a:gd name="connsiteX7" fmla="*/ 872744 w 1727200"/>
                <a:gd name="connsiteY7" fmla="*/ 942289 h 2003553"/>
                <a:gd name="connsiteX8" fmla="*/ 872744 w 1727200"/>
                <a:gd name="connsiteY8" fmla="*/ 958053 h 2003553"/>
                <a:gd name="connsiteX9" fmla="*/ 872745 w 1727200"/>
                <a:gd name="connsiteY9" fmla="*/ 958055 h 2003553"/>
                <a:gd name="connsiteX10" fmla="*/ 872745 w 1727200"/>
                <a:gd name="connsiteY10" fmla="*/ 1812897 h 2003553"/>
                <a:gd name="connsiteX11" fmla="*/ 482291 w 1727200"/>
                <a:gd name="connsiteY11" fmla="*/ 1812897 h 2003553"/>
                <a:gd name="connsiteX12" fmla="*/ 386444 w 1727200"/>
                <a:gd name="connsiteY12" fmla="*/ 1764974 h 2003553"/>
                <a:gd name="connsiteX13" fmla="*/ 863601 w 1727200"/>
                <a:gd name="connsiteY13" fmla="*/ 942290 h 2003553"/>
                <a:gd name="connsiteX14" fmla="*/ 863600 w 1727200"/>
                <a:gd name="connsiteY14" fmla="*/ 942289 h 2003553"/>
                <a:gd name="connsiteX15" fmla="*/ 386443 w 1727200"/>
                <a:gd name="connsiteY15" fmla="*/ 1764974 h 2003553"/>
                <a:gd name="connsiteX16" fmla="*/ 0 w 1727200"/>
                <a:gd name="connsiteY16" fmla="*/ 1571752 h 2003553"/>
                <a:gd name="connsiteX17" fmla="*/ 0 w 1727200"/>
                <a:gd name="connsiteY17" fmla="*/ 431800 h 2003553"/>
              </a:gdLst>
              <a:ahLst/>
              <a:cxnLst/>
              <a:rect l="l" t="t" r="r" b="b"/>
              <a:pathLst>
                <a:path w="1727200" h="2003553">
                  <a:moveTo>
                    <a:pt x="482290" y="1812898"/>
                  </a:moveTo>
                  <a:lnTo>
                    <a:pt x="872744" y="1812898"/>
                  </a:lnTo>
                  <a:lnTo>
                    <a:pt x="872744" y="1998981"/>
                  </a:lnTo>
                  <a:lnTo>
                    <a:pt x="863600" y="2003553"/>
                  </a:lnTo>
                  <a:close/>
                  <a:moveTo>
                    <a:pt x="863600" y="0"/>
                  </a:moveTo>
                  <a:lnTo>
                    <a:pt x="1727200" y="431800"/>
                  </a:lnTo>
                  <a:lnTo>
                    <a:pt x="1727200" y="942289"/>
                  </a:lnTo>
                  <a:lnTo>
                    <a:pt x="872744" y="942289"/>
                  </a:lnTo>
                  <a:lnTo>
                    <a:pt x="872744" y="958053"/>
                  </a:lnTo>
                  <a:lnTo>
                    <a:pt x="872745" y="958055"/>
                  </a:lnTo>
                  <a:lnTo>
                    <a:pt x="872745" y="1812897"/>
                  </a:lnTo>
                  <a:lnTo>
                    <a:pt x="482291" y="1812897"/>
                  </a:lnTo>
                  <a:lnTo>
                    <a:pt x="386444" y="1764974"/>
                  </a:lnTo>
                  <a:lnTo>
                    <a:pt x="863601" y="942290"/>
                  </a:lnTo>
                  <a:lnTo>
                    <a:pt x="863600" y="942289"/>
                  </a:lnTo>
                  <a:lnTo>
                    <a:pt x="386443" y="1764974"/>
                  </a:lnTo>
                  <a:lnTo>
                    <a:pt x="0" y="1571752"/>
                  </a:lnTo>
                  <a:lnTo>
                    <a:pt x="0" y="43180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2312808" y="2518548"/>
              <a:ext cx="565656" cy="1025933"/>
            </a:xfrm>
            <a:custGeom>
              <a:avLst/>
              <a:gdLst>
                <a:gd name="connsiteX0" fmla="*/ 857505 w 857505"/>
                <a:gd name="connsiteY0" fmla="*/ 0 h 1560734"/>
                <a:gd name="connsiteX1" fmla="*/ 854456 w 857505"/>
                <a:gd name="connsiteY1" fmla="*/ 1133507 h 1560734"/>
                <a:gd name="connsiteX2" fmla="*/ 468014 w 857505"/>
                <a:gd name="connsiteY2" fmla="*/ 1326729 h 1560734"/>
                <a:gd name="connsiteX3" fmla="*/ 372168 w 857505"/>
                <a:gd name="connsiteY3" fmla="*/ 1374651 h 1560734"/>
                <a:gd name="connsiteX4" fmla="*/ 372167 w 857505"/>
                <a:gd name="connsiteY4" fmla="*/ 1374651 h 1560734"/>
                <a:gd name="connsiteX5" fmla="*/ 1 w 857505"/>
                <a:gd name="connsiteY5" fmla="*/ 1560734 h 1560734"/>
                <a:gd name="connsiteX6" fmla="*/ 1 w 857505"/>
                <a:gd name="connsiteY6" fmla="*/ 1374651 h 1560734"/>
                <a:gd name="connsiteX7" fmla="*/ 2 w 857505"/>
                <a:gd name="connsiteY7" fmla="*/ 1374651 h 1560734"/>
                <a:gd name="connsiteX8" fmla="*/ 0 w 857505"/>
                <a:gd name="connsiteY8" fmla="*/ 504044 h 1560734"/>
                <a:gd name="connsiteX9" fmla="*/ 857505 w 857505"/>
                <a:gd name="connsiteY9" fmla="*/ 0 h 1560734"/>
                <a:gd name="connsiteX10" fmla="*/ 857505 w 857505"/>
                <a:gd name="connsiteY10" fmla="*/ 0 h 1560734"/>
                <a:gd name="connsiteX11" fmla="*/ 857505 w 857505"/>
                <a:gd name="connsiteY11" fmla="*/ 0 h 1560734"/>
                <a:gd name="connsiteX12" fmla="*/ 857505 w 857505"/>
                <a:gd name="connsiteY12" fmla="*/ 0 h 1560734"/>
                <a:gd name="connsiteX13" fmla="*/ 864203 w 864203"/>
                <a:gd name="connsiteY13" fmla="*/ 0 h 1560734"/>
              </a:gdLst>
              <a:ahLst/>
              <a:cxnLst/>
              <a:rect l="l" t="t" r="r" b="b"/>
              <a:pathLst>
                <a:path w="857505" h="1560734">
                  <a:moveTo>
                    <a:pt x="857505" y="0"/>
                  </a:moveTo>
                  <a:cubicBezTo>
                    <a:pt x="856489" y="377836"/>
                    <a:pt x="855472" y="755671"/>
                    <a:pt x="854456" y="1133507"/>
                  </a:cubicBezTo>
                  <a:lnTo>
                    <a:pt x="468014" y="1326729"/>
                  </a:lnTo>
                  <a:lnTo>
                    <a:pt x="372168" y="1374651"/>
                  </a:lnTo>
                  <a:lnTo>
                    <a:pt x="372167" y="1374651"/>
                  </a:lnTo>
                  <a:lnTo>
                    <a:pt x="1" y="1560734"/>
                  </a:lnTo>
                  <a:lnTo>
                    <a:pt x="1" y="1374651"/>
                  </a:lnTo>
                  <a:lnTo>
                    <a:pt x="2" y="1374651"/>
                  </a:lnTo>
                  <a:cubicBezTo>
                    <a:pt x="1" y="1084449"/>
                    <a:pt x="1" y="794246"/>
                    <a:pt x="0" y="504044"/>
                  </a:cubicBezTo>
                  <a:lnTo>
                    <a:pt x="857505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34020" y="3644900"/>
            <a:ext cx="2960566" cy="519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</a:t>
            </a:r>
            <a:r>
              <a:rPr kumimoji="1" lang="zh-CN" altLang="en-US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</a:t>
            </a:r>
            <a:endParaRPr kumimoji="1" lang="zh-CN" altLang="en-US" sz="1600">
              <a:ln w="12700">
                <a:noFill/>
              </a:ln>
              <a:solidFill>
                <a:srgbClr val="0265FC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833755" y="4069080"/>
            <a:ext cx="2960370" cy="23653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实时录制系统声卡输入（采样率16kHz）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使用faster-whisper的small模型进行英语语音识别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通过MarianMT将识别结果翻译成简体中文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中英文对照显示（带时间戳）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4609367" y="3290793"/>
            <a:ext cx="2960566" cy="519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技术规范</a:t>
            </a:r>
            <a:endParaRPr kumimoji="1" lang="zh-CN" altLang="en-US" sz="1600" b="1">
              <a:ln w="12700">
                <a:noFill/>
              </a:ln>
              <a:solidFill>
                <a:srgbClr val="0265FC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4609367" y="3714669"/>
            <a:ext cx="2960566" cy="17564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必须使用sounddevice进行低延迟录音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采用CUDA加速（torch 2.1+）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支持Ctrl+C安全终止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8384714" y="3644900"/>
            <a:ext cx="2960566" cy="4943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质量要求</a:t>
            </a:r>
            <a:endParaRPr kumimoji="1" lang="zh-CN" altLang="en-US" sz="1600" b="1">
              <a:ln w="12700">
                <a:noFill/>
              </a:ln>
              <a:solidFill>
                <a:srgbClr val="0265FC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8384714" y="4068776"/>
            <a:ext cx="2960566" cy="17564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端到端延迟&lt;800ms（RTX 4070 Super）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IT术语识别准确率&gt;80%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显存占用&lt;10GB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1553683" y="2509520"/>
            <a:ext cx="1521240" cy="7437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grpSp>
        <p:nvGrpSpPr>
          <p:cNvPr id="16" name="组合 15"/>
          <p:cNvGrpSpPr/>
          <p:nvPr>
            <p:custDataLst>
              <p:tags r:id="rId14"/>
            </p:custDataLst>
          </p:nvPr>
        </p:nvGrpSpPr>
        <p:grpSpPr>
          <a:xfrm>
            <a:off x="5525240" y="1881439"/>
            <a:ext cx="1128820" cy="1309432"/>
            <a:chOff x="5525240" y="1881439"/>
            <a:chExt cx="1128820" cy="1309432"/>
          </a:xfrm>
        </p:grpSpPr>
        <p:sp>
          <p:nvSpPr>
            <p:cNvPr id="17" name="标题 1"/>
            <p:cNvSpPr txBox="1"/>
            <p:nvPr>
              <p:custDataLst>
                <p:tags r:id="rId15"/>
              </p:custDataLst>
            </p:nvPr>
          </p:nvSpPr>
          <p:spPr>
            <a:xfrm>
              <a:off x="5525240" y="1881439"/>
              <a:ext cx="1128820" cy="1309432"/>
            </a:xfrm>
            <a:custGeom>
              <a:avLst/>
              <a:gdLst>
                <a:gd name="connsiteX0" fmla="*/ 482290 w 1727200"/>
                <a:gd name="connsiteY0" fmla="*/ 1812898 h 2003553"/>
                <a:gd name="connsiteX1" fmla="*/ 872744 w 1727200"/>
                <a:gd name="connsiteY1" fmla="*/ 1812898 h 2003553"/>
                <a:gd name="connsiteX2" fmla="*/ 872744 w 1727200"/>
                <a:gd name="connsiteY2" fmla="*/ 1998981 h 2003553"/>
                <a:gd name="connsiteX3" fmla="*/ 863600 w 1727200"/>
                <a:gd name="connsiteY3" fmla="*/ 2003553 h 2003553"/>
                <a:gd name="connsiteX4" fmla="*/ 863600 w 1727200"/>
                <a:gd name="connsiteY4" fmla="*/ 0 h 2003553"/>
                <a:gd name="connsiteX5" fmla="*/ 1727200 w 1727200"/>
                <a:gd name="connsiteY5" fmla="*/ 431800 h 2003553"/>
                <a:gd name="connsiteX6" fmla="*/ 1727200 w 1727200"/>
                <a:gd name="connsiteY6" fmla="*/ 942289 h 2003553"/>
                <a:gd name="connsiteX7" fmla="*/ 872744 w 1727200"/>
                <a:gd name="connsiteY7" fmla="*/ 942289 h 2003553"/>
                <a:gd name="connsiteX8" fmla="*/ 872744 w 1727200"/>
                <a:gd name="connsiteY8" fmla="*/ 958053 h 2003553"/>
                <a:gd name="connsiteX9" fmla="*/ 872745 w 1727200"/>
                <a:gd name="connsiteY9" fmla="*/ 958055 h 2003553"/>
                <a:gd name="connsiteX10" fmla="*/ 872745 w 1727200"/>
                <a:gd name="connsiteY10" fmla="*/ 1812897 h 2003553"/>
                <a:gd name="connsiteX11" fmla="*/ 482291 w 1727200"/>
                <a:gd name="connsiteY11" fmla="*/ 1812897 h 2003553"/>
                <a:gd name="connsiteX12" fmla="*/ 386444 w 1727200"/>
                <a:gd name="connsiteY12" fmla="*/ 1764974 h 2003553"/>
                <a:gd name="connsiteX13" fmla="*/ 863601 w 1727200"/>
                <a:gd name="connsiteY13" fmla="*/ 942290 h 2003553"/>
                <a:gd name="connsiteX14" fmla="*/ 863600 w 1727200"/>
                <a:gd name="connsiteY14" fmla="*/ 942289 h 2003553"/>
                <a:gd name="connsiteX15" fmla="*/ 386443 w 1727200"/>
                <a:gd name="connsiteY15" fmla="*/ 1764974 h 2003553"/>
                <a:gd name="connsiteX16" fmla="*/ 0 w 1727200"/>
                <a:gd name="connsiteY16" fmla="*/ 1571752 h 2003553"/>
                <a:gd name="connsiteX17" fmla="*/ 0 w 1727200"/>
                <a:gd name="connsiteY17" fmla="*/ 431800 h 2003553"/>
              </a:gdLst>
              <a:ahLst/>
              <a:cxnLst/>
              <a:rect l="l" t="t" r="r" b="b"/>
              <a:pathLst>
                <a:path w="1727200" h="2003553">
                  <a:moveTo>
                    <a:pt x="482290" y="1812898"/>
                  </a:moveTo>
                  <a:lnTo>
                    <a:pt x="872744" y="1812898"/>
                  </a:lnTo>
                  <a:lnTo>
                    <a:pt x="872744" y="1998981"/>
                  </a:lnTo>
                  <a:lnTo>
                    <a:pt x="863600" y="2003553"/>
                  </a:lnTo>
                  <a:close/>
                  <a:moveTo>
                    <a:pt x="863600" y="0"/>
                  </a:moveTo>
                  <a:lnTo>
                    <a:pt x="1727200" y="431800"/>
                  </a:lnTo>
                  <a:lnTo>
                    <a:pt x="1727200" y="942289"/>
                  </a:lnTo>
                  <a:lnTo>
                    <a:pt x="872744" y="942289"/>
                  </a:lnTo>
                  <a:lnTo>
                    <a:pt x="872744" y="958053"/>
                  </a:lnTo>
                  <a:lnTo>
                    <a:pt x="872745" y="958055"/>
                  </a:lnTo>
                  <a:lnTo>
                    <a:pt x="872745" y="1812897"/>
                  </a:lnTo>
                  <a:lnTo>
                    <a:pt x="482291" y="1812897"/>
                  </a:lnTo>
                  <a:lnTo>
                    <a:pt x="386444" y="1764974"/>
                  </a:lnTo>
                  <a:lnTo>
                    <a:pt x="863601" y="942290"/>
                  </a:lnTo>
                  <a:lnTo>
                    <a:pt x="863600" y="942289"/>
                  </a:lnTo>
                  <a:lnTo>
                    <a:pt x="386443" y="1764974"/>
                  </a:lnTo>
                  <a:lnTo>
                    <a:pt x="0" y="1571752"/>
                  </a:lnTo>
                  <a:lnTo>
                    <a:pt x="0" y="43180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>
              <p:custDataLst>
                <p:tags r:id="rId16"/>
              </p:custDataLst>
            </p:nvPr>
          </p:nvSpPr>
          <p:spPr>
            <a:xfrm>
              <a:off x="6088155" y="2164441"/>
              <a:ext cx="565656" cy="1025933"/>
            </a:xfrm>
            <a:custGeom>
              <a:avLst/>
              <a:gdLst>
                <a:gd name="connsiteX0" fmla="*/ 857505 w 857505"/>
                <a:gd name="connsiteY0" fmla="*/ 0 h 1560734"/>
                <a:gd name="connsiteX1" fmla="*/ 854456 w 857505"/>
                <a:gd name="connsiteY1" fmla="*/ 1133507 h 1560734"/>
                <a:gd name="connsiteX2" fmla="*/ 468014 w 857505"/>
                <a:gd name="connsiteY2" fmla="*/ 1326729 h 1560734"/>
                <a:gd name="connsiteX3" fmla="*/ 372168 w 857505"/>
                <a:gd name="connsiteY3" fmla="*/ 1374651 h 1560734"/>
                <a:gd name="connsiteX4" fmla="*/ 372167 w 857505"/>
                <a:gd name="connsiteY4" fmla="*/ 1374651 h 1560734"/>
                <a:gd name="connsiteX5" fmla="*/ 1 w 857505"/>
                <a:gd name="connsiteY5" fmla="*/ 1560734 h 1560734"/>
                <a:gd name="connsiteX6" fmla="*/ 1 w 857505"/>
                <a:gd name="connsiteY6" fmla="*/ 1374651 h 1560734"/>
                <a:gd name="connsiteX7" fmla="*/ 2 w 857505"/>
                <a:gd name="connsiteY7" fmla="*/ 1374651 h 1560734"/>
                <a:gd name="connsiteX8" fmla="*/ 0 w 857505"/>
                <a:gd name="connsiteY8" fmla="*/ 504044 h 1560734"/>
                <a:gd name="connsiteX9" fmla="*/ 857505 w 857505"/>
                <a:gd name="connsiteY9" fmla="*/ 0 h 1560734"/>
                <a:gd name="connsiteX10" fmla="*/ 857505 w 857505"/>
                <a:gd name="connsiteY10" fmla="*/ 0 h 1560734"/>
                <a:gd name="connsiteX11" fmla="*/ 857505 w 857505"/>
                <a:gd name="connsiteY11" fmla="*/ 0 h 1560734"/>
                <a:gd name="connsiteX12" fmla="*/ 857505 w 857505"/>
                <a:gd name="connsiteY12" fmla="*/ 0 h 1560734"/>
                <a:gd name="connsiteX13" fmla="*/ 864203 w 864203"/>
                <a:gd name="connsiteY13" fmla="*/ 0 h 1560734"/>
              </a:gdLst>
              <a:ahLst/>
              <a:cxnLst/>
              <a:rect l="l" t="t" r="r" b="b"/>
              <a:pathLst>
                <a:path w="857505" h="1560734">
                  <a:moveTo>
                    <a:pt x="857505" y="0"/>
                  </a:moveTo>
                  <a:cubicBezTo>
                    <a:pt x="856489" y="377836"/>
                    <a:pt x="855472" y="755671"/>
                    <a:pt x="854456" y="1133507"/>
                  </a:cubicBezTo>
                  <a:lnTo>
                    <a:pt x="468014" y="1326729"/>
                  </a:lnTo>
                  <a:lnTo>
                    <a:pt x="372168" y="1374651"/>
                  </a:lnTo>
                  <a:lnTo>
                    <a:pt x="372167" y="1374651"/>
                  </a:lnTo>
                  <a:lnTo>
                    <a:pt x="1" y="1560734"/>
                  </a:lnTo>
                  <a:lnTo>
                    <a:pt x="1" y="1374651"/>
                  </a:lnTo>
                  <a:lnTo>
                    <a:pt x="2" y="1374651"/>
                  </a:lnTo>
                  <a:cubicBezTo>
                    <a:pt x="1" y="1084449"/>
                    <a:pt x="1" y="794246"/>
                    <a:pt x="0" y="504044"/>
                  </a:cubicBezTo>
                  <a:lnTo>
                    <a:pt x="857505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5329030" y="2155413"/>
            <a:ext cx="1521240" cy="7437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grpSp>
        <p:nvGrpSpPr>
          <p:cNvPr id="20" name="组合 19"/>
          <p:cNvGrpSpPr/>
          <p:nvPr>
            <p:custDataLst>
              <p:tags r:id="rId18"/>
            </p:custDataLst>
          </p:nvPr>
        </p:nvGrpSpPr>
        <p:grpSpPr>
          <a:xfrm>
            <a:off x="9300587" y="2235546"/>
            <a:ext cx="1128820" cy="1309432"/>
            <a:chOff x="9300587" y="2235546"/>
            <a:chExt cx="1128820" cy="1309432"/>
          </a:xfrm>
        </p:grpSpPr>
        <p:sp>
          <p:nvSpPr>
            <p:cNvPr id="21" name="标题 1"/>
            <p:cNvSpPr txBox="1"/>
            <p:nvPr>
              <p:custDataLst>
                <p:tags r:id="rId19"/>
              </p:custDataLst>
            </p:nvPr>
          </p:nvSpPr>
          <p:spPr>
            <a:xfrm>
              <a:off x="9300587" y="2235546"/>
              <a:ext cx="1128820" cy="1309432"/>
            </a:xfrm>
            <a:custGeom>
              <a:avLst/>
              <a:gdLst>
                <a:gd name="connsiteX0" fmla="*/ 482290 w 1727200"/>
                <a:gd name="connsiteY0" fmla="*/ 1812898 h 2003553"/>
                <a:gd name="connsiteX1" fmla="*/ 872744 w 1727200"/>
                <a:gd name="connsiteY1" fmla="*/ 1812898 h 2003553"/>
                <a:gd name="connsiteX2" fmla="*/ 872744 w 1727200"/>
                <a:gd name="connsiteY2" fmla="*/ 1998981 h 2003553"/>
                <a:gd name="connsiteX3" fmla="*/ 863600 w 1727200"/>
                <a:gd name="connsiteY3" fmla="*/ 2003553 h 2003553"/>
                <a:gd name="connsiteX4" fmla="*/ 863600 w 1727200"/>
                <a:gd name="connsiteY4" fmla="*/ 0 h 2003553"/>
                <a:gd name="connsiteX5" fmla="*/ 1727200 w 1727200"/>
                <a:gd name="connsiteY5" fmla="*/ 431800 h 2003553"/>
                <a:gd name="connsiteX6" fmla="*/ 1727200 w 1727200"/>
                <a:gd name="connsiteY6" fmla="*/ 942289 h 2003553"/>
                <a:gd name="connsiteX7" fmla="*/ 872744 w 1727200"/>
                <a:gd name="connsiteY7" fmla="*/ 942289 h 2003553"/>
                <a:gd name="connsiteX8" fmla="*/ 872744 w 1727200"/>
                <a:gd name="connsiteY8" fmla="*/ 958053 h 2003553"/>
                <a:gd name="connsiteX9" fmla="*/ 872745 w 1727200"/>
                <a:gd name="connsiteY9" fmla="*/ 958055 h 2003553"/>
                <a:gd name="connsiteX10" fmla="*/ 872745 w 1727200"/>
                <a:gd name="connsiteY10" fmla="*/ 1812897 h 2003553"/>
                <a:gd name="connsiteX11" fmla="*/ 482291 w 1727200"/>
                <a:gd name="connsiteY11" fmla="*/ 1812897 h 2003553"/>
                <a:gd name="connsiteX12" fmla="*/ 386444 w 1727200"/>
                <a:gd name="connsiteY12" fmla="*/ 1764974 h 2003553"/>
                <a:gd name="connsiteX13" fmla="*/ 863601 w 1727200"/>
                <a:gd name="connsiteY13" fmla="*/ 942290 h 2003553"/>
                <a:gd name="connsiteX14" fmla="*/ 863600 w 1727200"/>
                <a:gd name="connsiteY14" fmla="*/ 942289 h 2003553"/>
                <a:gd name="connsiteX15" fmla="*/ 386443 w 1727200"/>
                <a:gd name="connsiteY15" fmla="*/ 1764974 h 2003553"/>
                <a:gd name="connsiteX16" fmla="*/ 0 w 1727200"/>
                <a:gd name="connsiteY16" fmla="*/ 1571752 h 2003553"/>
                <a:gd name="connsiteX17" fmla="*/ 0 w 1727200"/>
                <a:gd name="connsiteY17" fmla="*/ 431800 h 2003553"/>
              </a:gdLst>
              <a:ahLst/>
              <a:cxnLst/>
              <a:rect l="l" t="t" r="r" b="b"/>
              <a:pathLst>
                <a:path w="1727200" h="2003553">
                  <a:moveTo>
                    <a:pt x="482290" y="1812898"/>
                  </a:moveTo>
                  <a:lnTo>
                    <a:pt x="872744" y="1812898"/>
                  </a:lnTo>
                  <a:lnTo>
                    <a:pt x="872744" y="1998981"/>
                  </a:lnTo>
                  <a:lnTo>
                    <a:pt x="863600" y="2003553"/>
                  </a:lnTo>
                  <a:close/>
                  <a:moveTo>
                    <a:pt x="863600" y="0"/>
                  </a:moveTo>
                  <a:lnTo>
                    <a:pt x="1727200" y="431800"/>
                  </a:lnTo>
                  <a:lnTo>
                    <a:pt x="1727200" y="942289"/>
                  </a:lnTo>
                  <a:lnTo>
                    <a:pt x="872744" y="942289"/>
                  </a:lnTo>
                  <a:lnTo>
                    <a:pt x="872744" y="958053"/>
                  </a:lnTo>
                  <a:lnTo>
                    <a:pt x="872745" y="958055"/>
                  </a:lnTo>
                  <a:lnTo>
                    <a:pt x="872745" y="1812897"/>
                  </a:lnTo>
                  <a:lnTo>
                    <a:pt x="482291" y="1812897"/>
                  </a:lnTo>
                  <a:lnTo>
                    <a:pt x="386444" y="1764974"/>
                  </a:lnTo>
                  <a:lnTo>
                    <a:pt x="863601" y="942290"/>
                  </a:lnTo>
                  <a:lnTo>
                    <a:pt x="863600" y="942289"/>
                  </a:lnTo>
                  <a:lnTo>
                    <a:pt x="386443" y="1764974"/>
                  </a:lnTo>
                  <a:lnTo>
                    <a:pt x="0" y="1571752"/>
                  </a:lnTo>
                  <a:lnTo>
                    <a:pt x="0" y="43180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>
              <p:custDataLst>
                <p:tags r:id="rId20"/>
              </p:custDataLst>
            </p:nvPr>
          </p:nvSpPr>
          <p:spPr>
            <a:xfrm>
              <a:off x="9863502" y="2518548"/>
              <a:ext cx="565656" cy="1025933"/>
            </a:xfrm>
            <a:custGeom>
              <a:avLst/>
              <a:gdLst>
                <a:gd name="connsiteX0" fmla="*/ 857505 w 857505"/>
                <a:gd name="connsiteY0" fmla="*/ 0 h 1560734"/>
                <a:gd name="connsiteX1" fmla="*/ 854456 w 857505"/>
                <a:gd name="connsiteY1" fmla="*/ 1133507 h 1560734"/>
                <a:gd name="connsiteX2" fmla="*/ 468014 w 857505"/>
                <a:gd name="connsiteY2" fmla="*/ 1326729 h 1560734"/>
                <a:gd name="connsiteX3" fmla="*/ 372168 w 857505"/>
                <a:gd name="connsiteY3" fmla="*/ 1374651 h 1560734"/>
                <a:gd name="connsiteX4" fmla="*/ 372167 w 857505"/>
                <a:gd name="connsiteY4" fmla="*/ 1374651 h 1560734"/>
                <a:gd name="connsiteX5" fmla="*/ 1 w 857505"/>
                <a:gd name="connsiteY5" fmla="*/ 1560734 h 1560734"/>
                <a:gd name="connsiteX6" fmla="*/ 1 w 857505"/>
                <a:gd name="connsiteY6" fmla="*/ 1374651 h 1560734"/>
                <a:gd name="connsiteX7" fmla="*/ 2 w 857505"/>
                <a:gd name="connsiteY7" fmla="*/ 1374651 h 1560734"/>
                <a:gd name="connsiteX8" fmla="*/ 0 w 857505"/>
                <a:gd name="connsiteY8" fmla="*/ 504044 h 1560734"/>
                <a:gd name="connsiteX9" fmla="*/ 857505 w 857505"/>
                <a:gd name="connsiteY9" fmla="*/ 0 h 1560734"/>
                <a:gd name="connsiteX10" fmla="*/ 857505 w 857505"/>
                <a:gd name="connsiteY10" fmla="*/ 0 h 1560734"/>
                <a:gd name="connsiteX11" fmla="*/ 857505 w 857505"/>
                <a:gd name="connsiteY11" fmla="*/ 0 h 1560734"/>
                <a:gd name="connsiteX12" fmla="*/ 857505 w 857505"/>
                <a:gd name="connsiteY12" fmla="*/ 0 h 1560734"/>
                <a:gd name="connsiteX13" fmla="*/ 864203 w 864203"/>
                <a:gd name="connsiteY13" fmla="*/ 0 h 1560734"/>
              </a:gdLst>
              <a:ahLst/>
              <a:cxnLst/>
              <a:rect l="l" t="t" r="r" b="b"/>
              <a:pathLst>
                <a:path w="857505" h="1560734">
                  <a:moveTo>
                    <a:pt x="857505" y="0"/>
                  </a:moveTo>
                  <a:cubicBezTo>
                    <a:pt x="856489" y="377836"/>
                    <a:pt x="855472" y="755671"/>
                    <a:pt x="854456" y="1133507"/>
                  </a:cubicBezTo>
                  <a:lnTo>
                    <a:pt x="468014" y="1326729"/>
                  </a:lnTo>
                  <a:lnTo>
                    <a:pt x="372168" y="1374651"/>
                  </a:lnTo>
                  <a:lnTo>
                    <a:pt x="372167" y="1374651"/>
                  </a:lnTo>
                  <a:lnTo>
                    <a:pt x="1" y="1560734"/>
                  </a:lnTo>
                  <a:lnTo>
                    <a:pt x="1" y="1374651"/>
                  </a:lnTo>
                  <a:lnTo>
                    <a:pt x="2" y="1374651"/>
                  </a:lnTo>
                  <a:cubicBezTo>
                    <a:pt x="1" y="1084449"/>
                    <a:pt x="1" y="794246"/>
                    <a:pt x="0" y="504044"/>
                  </a:cubicBezTo>
                  <a:lnTo>
                    <a:pt x="857505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9104378" y="2509520"/>
            <a:ext cx="1521240" cy="7437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22"/>
            </p:custDataLst>
          </p:nvPr>
        </p:nvSpPr>
        <p:spPr>
          <a:xfrm rot="5400000" flipV="1">
            <a:off x="-764071" y="4695734"/>
            <a:ext cx="2556256" cy="50800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23"/>
            </p:custDataLst>
          </p:nvPr>
        </p:nvSpPr>
        <p:spPr>
          <a:xfrm rot="5400000" flipV="1">
            <a:off x="10544395" y="4290620"/>
            <a:ext cx="2556256" cy="50800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24"/>
            </p:custDataLst>
          </p:nvPr>
        </p:nvSpPr>
        <p:spPr>
          <a:xfrm rot="5400000" flipV="1">
            <a:off x="10112576" y="5982478"/>
            <a:ext cx="1406324" cy="90077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25"/>
            </p:custDataLst>
          </p:nvPr>
        </p:nvSpPr>
        <p:spPr>
          <a:xfrm rot="5400000" flipV="1">
            <a:off x="-342258" y="2811015"/>
            <a:ext cx="1406324" cy="90077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55275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术语案例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-245110" y="5242560"/>
            <a:ext cx="12669520" cy="1615440"/>
          </a:xfrm>
          <a:prstGeom prst="ellipse">
            <a:avLst/>
          </a:prstGeom>
          <a:gradFill>
            <a:gsLst>
              <a:gs pos="47000">
                <a:schemeClr val="accent1">
                  <a:lumMod val="20000"/>
                  <a:lumOff val="80000"/>
                  <a:alpha val="0"/>
                </a:schemeClr>
              </a:gs>
              <a:gs pos="59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360170" y="4988560"/>
            <a:ext cx="9458960" cy="1247140"/>
          </a:xfrm>
          <a:prstGeom prst="ellipse">
            <a:avLst/>
          </a:prstGeom>
          <a:gradFill>
            <a:gsLst>
              <a:gs pos="43000">
                <a:schemeClr val="accent1">
                  <a:lumMod val="60000"/>
                  <a:lumOff val="40000"/>
                  <a:alpha val="0"/>
                </a:schemeClr>
              </a:gs>
              <a:gs pos="68000">
                <a:schemeClr val="accent1">
                  <a:lumMod val="60000"/>
                  <a:lumOff val="40000"/>
                  <a:alpha val="100000"/>
                </a:schemeClr>
              </a:gs>
            </a:gsLst>
            <a:lin ang="56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360170" y="4823460"/>
            <a:ext cx="9458960" cy="1247140"/>
          </a:xfrm>
          <a:prstGeom prst="ellipse">
            <a:avLst/>
          </a:prstGeom>
          <a:gradFill>
            <a:gsLst>
              <a:gs pos="43000">
                <a:schemeClr val="accent1">
                  <a:lumMod val="20000"/>
                  <a:lumOff val="80000"/>
                  <a:alpha val="0"/>
                </a:schemeClr>
              </a:gs>
              <a:gs pos="48000">
                <a:schemeClr val="accent1">
                  <a:lumMod val="20000"/>
                  <a:lumOff val="80000"/>
                  <a:alpha val="0"/>
                </a:schemeClr>
              </a:gs>
              <a:gs pos="58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6" name="组合 5"/>
          <p:cNvGrpSpPr/>
          <p:nvPr>
            <p:custDataLst>
              <p:tags r:id="rId4"/>
            </p:custDataLst>
          </p:nvPr>
        </p:nvGrpSpPr>
        <p:grpSpPr>
          <a:xfrm>
            <a:off x="1749893" y="2235546"/>
            <a:ext cx="1128820" cy="1309432"/>
            <a:chOff x="1749893" y="2235546"/>
            <a:chExt cx="1128820" cy="1309432"/>
          </a:xfrm>
        </p:grpSpPr>
        <p:sp>
          <p:nvSpPr>
            <p:cNvPr id="7" name="标题 1"/>
            <p:cNvSpPr txBox="1"/>
            <p:nvPr>
              <p:custDataLst>
                <p:tags r:id="rId5"/>
              </p:custDataLst>
            </p:nvPr>
          </p:nvSpPr>
          <p:spPr>
            <a:xfrm>
              <a:off x="1749893" y="2235546"/>
              <a:ext cx="1128820" cy="1309432"/>
            </a:xfrm>
            <a:custGeom>
              <a:avLst/>
              <a:gdLst>
                <a:gd name="connsiteX0" fmla="*/ 482290 w 1727200"/>
                <a:gd name="connsiteY0" fmla="*/ 1812898 h 2003553"/>
                <a:gd name="connsiteX1" fmla="*/ 872744 w 1727200"/>
                <a:gd name="connsiteY1" fmla="*/ 1812898 h 2003553"/>
                <a:gd name="connsiteX2" fmla="*/ 872744 w 1727200"/>
                <a:gd name="connsiteY2" fmla="*/ 1998981 h 2003553"/>
                <a:gd name="connsiteX3" fmla="*/ 863600 w 1727200"/>
                <a:gd name="connsiteY3" fmla="*/ 2003553 h 2003553"/>
                <a:gd name="connsiteX4" fmla="*/ 863600 w 1727200"/>
                <a:gd name="connsiteY4" fmla="*/ 0 h 2003553"/>
                <a:gd name="connsiteX5" fmla="*/ 1727200 w 1727200"/>
                <a:gd name="connsiteY5" fmla="*/ 431800 h 2003553"/>
                <a:gd name="connsiteX6" fmla="*/ 1727200 w 1727200"/>
                <a:gd name="connsiteY6" fmla="*/ 942289 h 2003553"/>
                <a:gd name="connsiteX7" fmla="*/ 872744 w 1727200"/>
                <a:gd name="connsiteY7" fmla="*/ 942289 h 2003553"/>
                <a:gd name="connsiteX8" fmla="*/ 872744 w 1727200"/>
                <a:gd name="connsiteY8" fmla="*/ 958053 h 2003553"/>
                <a:gd name="connsiteX9" fmla="*/ 872745 w 1727200"/>
                <a:gd name="connsiteY9" fmla="*/ 958055 h 2003553"/>
                <a:gd name="connsiteX10" fmla="*/ 872745 w 1727200"/>
                <a:gd name="connsiteY10" fmla="*/ 1812897 h 2003553"/>
                <a:gd name="connsiteX11" fmla="*/ 482291 w 1727200"/>
                <a:gd name="connsiteY11" fmla="*/ 1812897 h 2003553"/>
                <a:gd name="connsiteX12" fmla="*/ 386444 w 1727200"/>
                <a:gd name="connsiteY12" fmla="*/ 1764974 h 2003553"/>
                <a:gd name="connsiteX13" fmla="*/ 863601 w 1727200"/>
                <a:gd name="connsiteY13" fmla="*/ 942290 h 2003553"/>
                <a:gd name="connsiteX14" fmla="*/ 863600 w 1727200"/>
                <a:gd name="connsiteY14" fmla="*/ 942289 h 2003553"/>
                <a:gd name="connsiteX15" fmla="*/ 386443 w 1727200"/>
                <a:gd name="connsiteY15" fmla="*/ 1764974 h 2003553"/>
                <a:gd name="connsiteX16" fmla="*/ 0 w 1727200"/>
                <a:gd name="connsiteY16" fmla="*/ 1571752 h 2003553"/>
                <a:gd name="connsiteX17" fmla="*/ 0 w 1727200"/>
                <a:gd name="connsiteY17" fmla="*/ 431800 h 2003553"/>
              </a:gdLst>
              <a:ahLst/>
              <a:cxnLst/>
              <a:rect l="l" t="t" r="r" b="b"/>
              <a:pathLst>
                <a:path w="1727200" h="2003553">
                  <a:moveTo>
                    <a:pt x="482290" y="1812898"/>
                  </a:moveTo>
                  <a:lnTo>
                    <a:pt x="872744" y="1812898"/>
                  </a:lnTo>
                  <a:lnTo>
                    <a:pt x="872744" y="1998981"/>
                  </a:lnTo>
                  <a:lnTo>
                    <a:pt x="863600" y="2003553"/>
                  </a:lnTo>
                  <a:close/>
                  <a:moveTo>
                    <a:pt x="863600" y="0"/>
                  </a:moveTo>
                  <a:lnTo>
                    <a:pt x="1727200" y="431800"/>
                  </a:lnTo>
                  <a:lnTo>
                    <a:pt x="1727200" y="942289"/>
                  </a:lnTo>
                  <a:lnTo>
                    <a:pt x="872744" y="942289"/>
                  </a:lnTo>
                  <a:lnTo>
                    <a:pt x="872744" y="958053"/>
                  </a:lnTo>
                  <a:lnTo>
                    <a:pt x="872745" y="958055"/>
                  </a:lnTo>
                  <a:lnTo>
                    <a:pt x="872745" y="1812897"/>
                  </a:lnTo>
                  <a:lnTo>
                    <a:pt x="482291" y="1812897"/>
                  </a:lnTo>
                  <a:lnTo>
                    <a:pt x="386444" y="1764974"/>
                  </a:lnTo>
                  <a:lnTo>
                    <a:pt x="863601" y="942290"/>
                  </a:lnTo>
                  <a:lnTo>
                    <a:pt x="863600" y="942289"/>
                  </a:lnTo>
                  <a:lnTo>
                    <a:pt x="386443" y="1764974"/>
                  </a:lnTo>
                  <a:lnTo>
                    <a:pt x="0" y="1571752"/>
                  </a:lnTo>
                  <a:lnTo>
                    <a:pt x="0" y="43180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2312808" y="2518548"/>
              <a:ext cx="565656" cy="1025933"/>
            </a:xfrm>
            <a:custGeom>
              <a:avLst/>
              <a:gdLst>
                <a:gd name="connsiteX0" fmla="*/ 857505 w 857505"/>
                <a:gd name="connsiteY0" fmla="*/ 0 h 1560734"/>
                <a:gd name="connsiteX1" fmla="*/ 854456 w 857505"/>
                <a:gd name="connsiteY1" fmla="*/ 1133507 h 1560734"/>
                <a:gd name="connsiteX2" fmla="*/ 468014 w 857505"/>
                <a:gd name="connsiteY2" fmla="*/ 1326729 h 1560734"/>
                <a:gd name="connsiteX3" fmla="*/ 372168 w 857505"/>
                <a:gd name="connsiteY3" fmla="*/ 1374651 h 1560734"/>
                <a:gd name="connsiteX4" fmla="*/ 372167 w 857505"/>
                <a:gd name="connsiteY4" fmla="*/ 1374651 h 1560734"/>
                <a:gd name="connsiteX5" fmla="*/ 1 w 857505"/>
                <a:gd name="connsiteY5" fmla="*/ 1560734 h 1560734"/>
                <a:gd name="connsiteX6" fmla="*/ 1 w 857505"/>
                <a:gd name="connsiteY6" fmla="*/ 1374651 h 1560734"/>
                <a:gd name="connsiteX7" fmla="*/ 2 w 857505"/>
                <a:gd name="connsiteY7" fmla="*/ 1374651 h 1560734"/>
                <a:gd name="connsiteX8" fmla="*/ 0 w 857505"/>
                <a:gd name="connsiteY8" fmla="*/ 504044 h 1560734"/>
                <a:gd name="connsiteX9" fmla="*/ 857505 w 857505"/>
                <a:gd name="connsiteY9" fmla="*/ 0 h 1560734"/>
                <a:gd name="connsiteX10" fmla="*/ 857505 w 857505"/>
                <a:gd name="connsiteY10" fmla="*/ 0 h 1560734"/>
                <a:gd name="connsiteX11" fmla="*/ 857505 w 857505"/>
                <a:gd name="connsiteY11" fmla="*/ 0 h 1560734"/>
                <a:gd name="connsiteX12" fmla="*/ 857505 w 857505"/>
                <a:gd name="connsiteY12" fmla="*/ 0 h 1560734"/>
                <a:gd name="connsiteX13" fmla="*/ 864203 w 864203"/>
                <a:gd name="connsiteY13" fmla="*/ 0 h 1560734"/>
              </a:gdLst>
              <a:ahLst/>
              <a:cxnLst/>
              <a:rect l="l" t="t" r="r" b="b"/>
              <a:pathLst>
                <a:path w="857505" h="1560734">
                  <a:moveTo>
                    <a:pt x="857505" y="0"/>
                  </a:moveTo>
                  <a:cubicBezTo>
                    <a:pt x="856489" y="377836"/>
                    <a:pt x="855472" y="755671"/>
                    <a:pt x="854456" y="1133507"/>
                  </a:cubicBezTo>
                  <a:lnTo>
                    <a:pt x="468014" y="1326729"/>
                  </a:lnTo>
                  <a:lnTo>
                    <a:pt x="372168" y="1374651"/>
                  </a:lnTo>
                  <a:lnTo>
                    <a:pt x="372167" y="1374651"/>
                  </a:lnTo>
                  <a:lnTo>
                    <a:pt x="1" y="1560734"/>
                  </a:lnTo>
                  <a:lnTo>
                    <a:pt x="1" y="1374651"/>
                  </a:lnTo>
                  <a:lnTo>
                    <a:pt x="2" y="1374651"/>
                  </a:lnTo>
                  <a:cubicBezTo>
                    <a:pt x="1" y="1084449"/>
                    <a:pt x="1" y="794246"/>
                    <a:pt x="0" y="504044"/>
                  </a:cubicBezTo>
                  <a:lnTo>
                    <a:pt x="857505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34020" y="3644900"/>
            <a:ext cx="2960566" cy="519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输出格式</a:t>
            </a:r>
            <a:endParaRPr kumimoji="1" lang="zh-CN" altLang="en-US" sz="1600" b="1">
              <a:ln w="12700">
                <a:noFill/>
              </a:ln>
              <a:solidFill>
                <a:srgbClr val="0265FC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833755" y="4069080"/>
            <a:ext cx="3274060" cy="17564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英文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: Check the pod status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中文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: 检查Pod状态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4609367" y="3290793"/>
            <a:ext cx="2960566" cy="519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异常处理</a:t>
            </a:r>
            <a:endParaRPr kumimoji="1" lang="zh-CN" altLang="en-US" sz="1600" b="1">
              <a:ln w="12700">
                <a:noFill/>
              </a:ln>
              <a:solidFill>
                <a:srgbClr val="0265FC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4609367" y="3714669"/>
            <a:ext cx="2960566" cy="17564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音频设备占用时自动重试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网络中断时使用本地缓存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显存不足时自动降级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8384714" y="3644900"/>
            <a:ext cx="2960566" cy="4943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开发约束</a:t>
            </a:r>
            <a:endParaRPr kumimoji="1" lang="zh-CN" altLang="en-US" sz="1600" b="1">
              <a:ln w="12700">
                <a:noFill/>
              </a:ln>
              <a:solidFill>
                <a:srgbClr val="0265FC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8384714" y="4068776"/>
            <a:ext cx="2960566" cy="17564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Python 3.10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严格使用指定库版本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 代码需有中文注释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1553683" y="2509520"/>
            <a:ext cx="1521240" cy="7437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  <p:grpSp>
        <p:nvGrpSpPr>
          <p:cNvPr id="16" name="组合 15"/>
          <p:cNvGrpSpPr/>
          <p:nvPr>
            <p:custDataLst>
              <p:tags r:id="rId14"/>
            </p:custDataLst>
          </p:nvPr>
        </p:nvGrpSpPr>
        <p:grpSpPr>
          <a:xfrm>
            <a:off x="5525240" y="1881439"/>
            <a:ext cx="1128820" cy="1309432"/>
            <a:chOff x="5525240" y="1881439"/>
            <a:chExt cx="1128820" cy="1309432"/>
          </a:xfrm>
        </p:grpSpPr>
        <p:sp>
          <p:nvSpPr>
            <p:cNvPr id="17" name="标题 1"/>
            <p:cNvSpPr txBox="1"/>
            <p:nvPr>
              <p:custDataLst>
                <p:tags r:id="rId15"/>
              </p:custDataLst>
            </p:nvPr>
          </p:nvSpPr>
          <p:spPr>
            <a:xfrm>
              <a:off x="5525240" y="1881439"/>
              <a:ext cx="1128820" cy="1309432"/>
            </a:xfrm>
            <a:custGeom>
              <a:avLst/>
              <a:gdLst>
                <a:gd name="connsiteX0" fmla="*/ 482290 w 1727200"/>
                <a:gd name="connsiteY0" fmla="*/ 1812898 h 2003553"/>
                <a:gd name="connsiteX1" fmla="*/ 872744 w 1727200"/>
                <a:gd name="connsiteY1" fmla="*/ 1812898 h 2003553"/>
                <a:gd name="connsiteX2" fmla="*/ 872744 w 1727200"/>
                <a:gd name="connsiteY2" fmla="*/ 1998981 h 2003553"/>
                <a:gd name="connsiteX3" fmla="*/ 863600 w 1727200"/>
                <a:gd name="connsiteY3" fmla="*/ 2003553 h 2003553"/>
                <a:gd name="connsiteX4" fmla="*/ 863600 w 1727200"/>
                <a:gd name="connsiteY4" fmla="*/ 0 h 2003553"/>
                <a:gd name="connsiteX5" fmla="*/ 1727200 w 1727200"/>
                <a:gd name="connsiteY5" fmla="*/ 431800 h 2003553"/>
                <a:gd name="connsiteX6" fmla="*/ 1727200 w 1727200"/>
                <a:gd name="connsiteY6" fmla="*/ 942289 h 2003553"/>
                <a:gd name="connsiteX7" fmla="*/ 872744 w 1727200"/>
                <a:gd name="connsiteY7" fmla="*/ 942289 h 2003553"/>
                <a:gd name="connsiteX8" fmla="*/ 872744 w 1727200"/>
                <a:gd name="connsiteY8" fmla="*/ 958053 h 2003553"/>
                <a:gd name="connsiteX9" fmla="*/ 872745 w 1727200"/>
                <a:gd name="connsiteY9" fmla="*/ 958055 h 2003553"/>
                <a:gd name="connsiteX10" fmla="*/ 872745 w 1727200"/>
                <a:gd name="connsiteY10" fmla="*/ 1812897 h 2003553"/>
                <a:gd name="connsiteX11" fmla="*/ 482291 w 1727200"/>
                <a:gd name="connsiteY11" fmla="*/ 1812897 h 2003553"/>
                <a:gd name="connsiteX12" fmla="*/ 386444 w 1727200"/>
                <a:gd name="connsiteY12" fmla="*/ 1764974 h 2003553"/>
                <a:gd name="connsiteX13" fmla="*/ 863601 w 1727200"/>
                <a:gd name="connsiteY13" fmla="*/ 942290 h 2003553"/>
                <a:gd name="connsiteX14" fmla="*/ 863600 w 1727200"/>
                <a:gd name="connsiteY14" fmla="*/ 942289 h 2003553"/>
                <a:gd name="connsiteX15" fmla="*/ 386443 w 1727200"/>
                <a:gd name="connsiteY15" fmla="*/ 1764974 h 2003553"/>
                <a:gd name="connsiteX16" fmla="*/ 0 w 1727200"/>
                <a:gd name="connsiteY16" fmla="*/ 1571752 h 2003553"/>
                <a:gd name="connsiteX17" fmla="*/ 0 w 1727200"/>
                <a:gd name="connsiteY17" fmla="*/ 431800 h 2003553"/>
              </a:gdLst>
              <a:ahLst/>
              <a:cxnLst/>
              <a:rect l="l" t="t" r="r" b="b"/>
              <a:pathLst>
                <a:path w="1727200" h="2003553">
                  <a:moveTo>
                    <a:pt x="482290" y="1812898"/>
                  </a:moveTo>
                  <a:lnTo>
                    <a:pt x="872744" y="1812898"/>
                  </a:lnTo>
                  <a:lnTo>
                    <a:pt x="872744" y="1998981"/>
                  </a:lnTo>
                  <a:lnTo>
                    <a:pt x="863600" y="2003553"/>
                  </a:lnTo>
                  <a:close/>
                  <a:moveTo>
                    <a:pt x="863600" y="0"/>
                  </a:moveTo>
                  <a:lnTo>
                    <a:pt x="1727200" y="431800"/>
                  </a:lnTo>
                  <a:lnTo>
                    <a:pt x="1727200" y="942289"/>
                  </a:lnTo>
                  <a:lnTo>
                    <a:pt x="872744" y="942289"/>
                  </a:lnTo>
                  <a:lnTo>
                    <a:pt x="872744" y="958053"/>
                  </a:lnTo>
                  <a:lnTo>
                    <a:pt x="872745" y="958055"/>
                  </a:lnTo>
                  <a:lnTo>
                    <a:pt x="872745" y="1812897"/>
                  </a:lnTo>
                  <a:lnTo>
                    <a:pt x="482291" y="1812897"/>
                  </a:lnTo>
                  <a:lnTo>
                    <a:pt x="386444" y="1764974"/>
                  </a:lnTo>
                  <a:lnTo>
                    <a:pt x="863601" y="942290"/>
                  </a:lnTo>
                  <a:lnTo>
                    <a:pt x="863600" y="942289"/>
                  </a:lnTo>
                  <a:lnTo>
                    <a:pt x="386443" y="1764974"/>
                  </a:lnTo>
                  <a:lnTo>
                    <a:pt x="0" y="1571752"/>
                  </a:lnTo>
                  <a:lnTo>
                    <a:pt x="0" y="43180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>
              <p:custDataLst>
                <p:tags r:id="rId16"/>
              </p:custDataLst>
            </p:nvPr>
          </p:nvSpPr>
          <p:spPr>
            <a:xfrm>
              <a:off x="6088155" y="2164441"/>
              <a:ext cx="565656" cy="1025933"/>
            </a:xfrm>
            <a:custGeom>
              <a:avLst/>
              <a:gdLst>
                <a:gd name="connsiteX0" fmla="*/ 857505 w 857505"/>
                <a:gd name="connsiteY0" fmla="*/ 0 h 1560734"/>
                <a:gd name="connsiteX1" fmla="*/ 854456 w 857505"/>
                <a:gd name="connsiteY1" fmla="*/ 1133507 h 1560734"/>
                <a:gd name="connsiteX2" fmla="*/ 468014 w 857505"/>
                <a:gd name="connsiteY2" fmla="*/ 1326729 h 1560734"/>
                <a:gd name="connsiteX3" fmla="*/ 372168 w 857505"/>
                <a:gd name="connsiteY3" fmla="*/ 1374651 h 1560734"/>
                <a:gd name="connsiteX4" fmla="*/ 372167 w 857505"/>
                <a:gd name="connsiteY4" fmla="*/ 1374651 h 1560734"/>
                <a:gd name="connsiteX5" fmla="*/ 1 w 857505"/>
                <a:gd name="connsiteY5" fmla="*/ 1560734 h 1560734"/>
                <a:gd name="connsiteX6" fmla="*/ 1 w 857505"/>
                <a:gd name="connsiteY6" fmla="*/ 1374651 h 1560734"/>
                <a:gd name="connsiteX7" fmla="*/ 2 w 857505"/>
                <a:gd name="connsiteY7" fmla="*/ 1374651 h 1560734"/>
                <a:gd name="connsiteX8" fmla="*/ 0 w 857505"/>
                <a:gd name="connsiteY8" fmla="*/ 504044 h 1560734"/>
                <a:gd name="connsiteX9" fmla="*/ 857505 w 857505"/>
                <a:gd name="connsiteY9" fmla="*/ 0 h 1560734"/>
                <a:gd name="connsiteX10" fmla="*/ 857505 w 857505"/>
                <a:gd name="connsiteY10" fmla="*/ 0 h 1560734"/>
                <a:gd name="connsiteX11" fmla="*/ 857505 w 857505"/>
                <a:gd name="connsiteY11" fmla="*/ 0 h 1560734"/>
                <a:gd name="connsiteX12" fmla="*/ 857505 w 857505"/>
                <a:gd name="connsiteY12" fmla="*/ 0 h 1560734"/>
                <a:gd name="connsiteX13" fmla="*/ 864203 w 864203"/>
                <a:gd name="connsiteY13" fmla="*/ 0 h 1560734"/>
              </a:gdLst>
              <a:ahLst/>
              <a:cxnLst/>
              <a:rect l="l" t="t" r="r" b="b"/>
              <a:pathLst>
                <a:path w="857505" h="1560734">
                  <a:moveTo>
                    <a:pt x="857505" y="0"/>
                  </a:moveTo>
                  <a:cubicBezTo>
                    <a:pt x="856489" y="377836"/>
                    <a:pt x="855472" y="755671"/>
                    <a:pt x="854456" y="1133507"/>
                  </a:cubicBezTo>
                  <a:lnTo>
                    <a:pt x="468014" y="1326729"/>
                  </a:lnTo>
                  <a:lnTo>
                    <a:pt x="372168" y="1374651"/>
                  </a:lnTo>
                  <a:lnTo>
                    <a:pt x="372167" y="1374651"/>
                  </a:lnTo>
                  <a:lnTo>
                    <a:pt x="1" y="1560734"/>
                  </a:lnTo>
                  <a:lnTo>
                    <a:pt x="1" y="1374651"/>
                  </a:lnTo>
                  <a:lnTo>
                    <a:pt x="2" y="1374651"/>
                  </a:lnTo>
                  <a:cubicBezTo>
                    <a:pt x="1" y="1084449"/>
                    <a:pt x="1" y="794246"/>
                    <a:pt x="0" y="504044"/>
                  </a:cubicBezTo>
                  <a:lnTo>
                    <a:pt x="857505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5329030" y="2155413"/>
            <a:ext cx="1521240" cy="7437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  <p:grpSp>
        <p:nvGrpSpPr>
          <p:cNvPr id="20" name="组合 19"/>
          <p:cNvGrpSpPr/>
          <p:nvPr>
            <p:custDataLst>
              <p:tags r:id="rId18"/>
            </p:custDataLst>
          </p:nvPr>
        </p:nvGrpSpPr>
        <p:grpSpPr>
          <a:xfrm>
            <a:off x="9300587" y="2235546"/>
            <a:ext cx="1128820" cy="1309432"/>
            <a:chOff x="9300587" y="2235546"/>
            <a:chExt cx="1128820" cy="1309432"/>
          </a:xfrm>
        </p:grpSpPr>
        <p:sp>
          <p:nvSpPr>
            <p:cNvPr id="21" name="标题 1"/>
            <p:cNvSpPr txBox="1"/>
            <p:nvPr>
              <p:custDataLst>
                <p:tags r:id="rId19"/>
              </p:custDataLst>
            </p:nvPr>
          </p:nvSpPr>
          <p:spPr>
            <a:xfrm>
              <a:off x="9300587" y="2235546"/>
              <a:ext cx="1128820" cy="1309432"/>
            </a:xfrm>
            <a:custGeom>
              <a:avLst/>
              <a:gdLst>
                <a:gd name="connsiteX0" fmla="*/ 482290 w 1727200"/>
                <a:gd name="connsiteY0" fmla="*/ 1812898 h 2003553"/>
                <a:gd name="connsiteX1" fmla="*/ 872744 w 1727200"/>
                <a:gd name="connsiteY1" fmla="*/ 1812898 h 2003553"/>
                <a:gd name="connsiteX2" fmla="*/ 872744 w 1727200"/>
                <a:gd name="connsiteY2" fmla="*/ 1998981 h 2003553"/>
                <a:gd name="connsiteX3" fmla="*/ 863600 w 1727200"/>
                <a:gd name="connsiteY3" fmla="*/ 2003553 h 2003553"/>
                <a:gd name="connsiteX4" fmla="*/ 863600 w 1727200"/>
                <a:gd name="connsiteY4" fmla="*/ 0 h 2003553"/>
                <a:gd name="connsiteX5" fmla="*/ 1727200 w 1727200"/>
                <a:gd name="connsiteY5" fmla="*/ 431800 h 2003553"/>
                <a:gd name="connsiteX6" fmla="*/ 1727200 w 1727200"/>
                <a:gd name="connsiteY6" fmla="*/ 942289 h 2003553"/>
                <a:gd name="connsiteX7" fmla="*/ 872744 w 1727200"/>
                <a:gd name="connsiteY7" fmla="*/ 942289 h 2003553"/>
                <a:gd name="connsiteX8" fmla="*/ 872744 w 1727200"/>
                <a:gd name="connsiteY8" fmla="*/ 958053 h 2003553"/>
                <a:gd name="connsiteX9" fmla="*/ 872745 w 1727200"/>
                <a:gd name="connsiteY9" fmla="*/ 958055 h 2003553"/>
                <a:gd name="connsiteX10" fmla="*/ 872745 w 1727200"/>
                <a:gd name="connsiteY10" fmla="*/ 1812897 h 2003553"/>
                <a:gd name="connsiteX11" fmla="*/ 482291 w 1727200"/>
                <a:gd name="connsiteY11" fmla="*/ 1812897 h 2003553"/>
                <a:gd name="connsiteX12" fmla="*/ 386444 w 1727200"/>
                <a:gd name="connsiteY12" fmla="*/ 1764974 h 2003553"/>
                <a:gd name="connsiteX13" fmla="*/ 863601 w 1727200"/>
                <a:gd name="connsiteY13" fmla="*/ 942290 h 2003553"/>
                <a:gd name="connsiteX14" fmla="*/ 863600 w 1727200"/>
                <a:gd name="connsiteY14" fmla="*/ 942289 h 2003553"/>
                <a:gd name="connsiteX15" fmla="*/ 386443 w 1727200"/>
                <a:gd name="connsiteY15" fmla="*/ 1764974 h 2003553"/>
                <a:gd name="connsiteX16" fmla="*/ 0 w 1727200"/>
                <a:gd name="connsiteY16" fmla="*/ 1571752 h 2003553"/>
                <a:gd name="connsiteX17" fmla="*/ 0 w 1727200"/>
                <a:gd name="connsiteY17" fmla="*/ 431800 h 2003553"/>
              </a:gdLst>
              <a:ahLst/>
              <a:cxnLst/>
              <a:rect l="l" t="t" r="r" b="b"/>
              <a:pathLst>
                <a:path w="1727200" h="2003553">
                  <a:moveTo>
                    <a:pt x="482290" y="1812898"/>
                  </a:moveTo>
                  <a:lnTo>
                    <a:pt x="872744" y="1812898"/>
                  </a:lnTo>
                  <a:lnTo>
                    <a:pt x="872744" y="1998981"/>
                  </a:lnTo>
                  <a:lnTo>
                    <a:pt x="863600" y="2003553"/>
                  </a:lnTo>
                  <a:close/>
                  <a:moveTo>
                    <a:pt x="863600" y="0"/>
                  </a:moveTo>
                  <a:lnTo>
                    <a:pt x="1727200" y="431800"/>
                  </a:lnTo>
                  <a:lnTo>
                    <a:pt x="1727200" y="942289"/>
                  </a:lnTo>
                  <a:lnTo>
                    <a:pt x="872744" y="942289"/>
                  </a:lnTo>
                  <a:lnTo>
                    <a:pt x="872744" y="958053"/>
                  </a:lnTo>
                  <a:lnTo>
                    <a:pt x="872745" y="958055"/>
                  </a:lnTo>
                  <a:lnTo>
                    <a:pt x="872745" y="1812897"/>
                  </a:lnTo>
                  <a:lnTo>
                    <a:pt x="482291" y="1812897"/>
                  </a:lnTo>
                  <a:lnTo>
                    <a:pt x="386444" y="1764974"/>
                  </a:lnTo>
                  <a:lnTo>
                    <a:pt x="863601" y="942290"/>
                  </a:lnTo>
                  <a:lnTo>
                    <a:pt x="863600" y="942289"/>
                  </a:lnTo>
                  <a:lnTo>
                    <a:pt x="386443" y="1764974"/>
                  </a:lnTo>
                  <a:lnTo>
                    <a:pt x="0" y="1571752"/>
                  </a:lnTo>
                  <a:lnTo>
                    <a:pt x="0" y="43180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>
              <p:custDataLst>
                <p:tags r:id="rId20"/>
              </p:custDataLst>
            </p:nvPr>
          </p:nvSpPr>
          <p:spPr>
            <a:xfrm>
              <a:off x="9863502" y="2518548"/>
              <a:ext cx="565656" cy="1025933"/>
            </a:xfrm>
            <a:custGeom>
              <a:avLst/>
              <a:gdLst>
                <a:gd name="connsiteX0" fmla="*/ 857505 w 857505"/>
                <a:gd name="connsiteY0" fmla="*/ 0 h 1560734"/>
                <a:gd name="connsiteX1" fmla="*/ 854456 w 857505"/>
                <a:gd name="connsiteY1" fmla="*/ 1133507 h 1560734"/>
                <a:gd name="connsiteX2" fmla="*/ 468014 w 857505"/>
                <a:gd name="connsiteY2" fmla="*/ 1326729 h 1560734"/>
                <a:gd name="connsiteX3" fmla="*/ 372168 w 857505"/>
                <a:gd name="connsiteY3" fmla="*/ 1374651 h 1560734"/>
                <a:gd name="connsiteX4" fmla="*/ 372167 w 857505"/>
                <a:gd name="connsiteY4" fmla="*/ 1374651 h 1560734"/>
                <a:gd name="connsiteX5" fmla="*/ 1 w 857505"/>
                <a:gd name="connsiteY5" fmla="*/ 1560734 h 1560734"/>
                <a:gd name="connsiteX6" fmla="*/ 1 w 857505"/>
                <a:gd name="connsiteY6" fmla="*/ 1374651 h 1560734"/>
                <a:gd name="connsiteX7" fmla="*/ 2 w 857505"/>
                <a:gd name="connsiteY7" fmla="*/ 1374651 h 1560734"/>
                <a:gd name="connsiteX8" fmla="*/ 0 w 857505"/>
                <a:gd name="connsiteY8" fmla="*/ 504044 h 1560734"/>
                <a:gd name="connsiteX9" fmla="*/ 857505 w 857505"/>
                <a:gd name="connsiteY9" fmla="*/ 0 h 1560734"/>
                <a:gd name="connsiteX10" fmla="*/ 857505 w 857505"/>
                <a:gd name="connsiteY10" fmla="*/ 0 h 1560734"/>
                <a:gd name="connsiteX11" fmla="*/ 857505 w 857505"/>
                <a:gd name="connsiteY11" fmla="*/ 0 h 1560734"/>
                <a:gd name="connsiteX12" fmla="*/ 857505 w 857505"/>
                <a:gd name="connsiteY12" fmla="*/ 0 h 1560734"/>
                <a:gd name="connsiteX13" fmla="*/ 864203 w 864203"/>
                <a:gd name="connsiteY13" fmla="*/ 0 h 1560734"/>
              </a:gdLst>
              <a:ahLst/>
              <a:cxnLst/>
              <a:rect l="l" t="t" r="r" b="b"/>
              <a:pathLst>
                <a:path w="857505" h="1560734">
                  <a:moveTo>
                    <a:pt x="857505" y="0"/>
                  </a:moveTo>
                  <a:cubicBezTo>
                    <a:pt x="856489" y="377836"/>
                    <a:pt x="855472" y="755671"/>
                    <a:pt x="854456" y="1133507"/>
                  </a:cubicBezTo>
                  <a:lnTo>
                    <a:pt x="468014" y="1326729"/>
                  </a:lnTo>
                  <a:lnTo>
                    <a:pt x="372168" y="1374651"/>
                  </a:lnTo>
                  <a:lnTo>
                    <a:pt x="372167" y="1374651"/>
                  </a:lnTo>
                  <a:lnTo>
                    <a:pt x="1" y="1560734"/>
                  </a:lnTo>
                  <a:lnTo>
                    <a:pt x="1" y="1374651"/>
                  </a:lnTo>
                  <a:lnTo>
                    <a:pt x="2" y="1374651"/>
                  </a:lnTo>
                  <a:cubicBezTo>
                    <a:pt x="1" y="1084449"/>
                    <a:pt x="1" y="794246"/>
                    <a:pt x="0" y="504044"/>
                  </a:cubicBezTo>
                  <a:lnTo>
                    <a:pt x="857505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9104378" y="2509520"/>
            <a:ext cx="1521240" cy="7437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06</a:t>
            </a: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22"/>
            </p:custDataLst>
          </p:nvPr>
        </p:nvSpPr>
        <p:spPr>
          <a:xfrm rot="5400000" flipV="1">
            <a:off x="-764071" y="4695734"/>
            <a:ext cx="2556256" cy="50800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23"/>
            </p:custDataLst>
          </p:nvPr>
        </p:nvSpPr>
        <p:spPr>
          <a:xfrm rot="5400000" flipV="1">
            <a:off x="10544395" y="4290620"/>
            <a:ext cx="2556256" cy="50800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24"/>
            </p:custDataLst>
          </p:nvPr>
        </p:nvSpPr>
        <p:spPr>
          <a:xfrm rot="5400000" flipV="1">
            <a:off x="10112576" y="5982478"/>
            <a:ext cx="1406324" cy="90077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25"/>
            </p:custDataLst>
          </p:nvPr>
        </p:nvSpPr>
        <p:spPr>
          <a:xfrm rot="5400000" flipV="1">
            <a:off x="-342258" y="2811015"/>
            <a:ext cx="1406324" cy="90077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55275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术语案例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9953357">
            <a:off x="-568975" y="4267863"/>
            <a:ext cx="2353564" cy="2859423"/>
          </a:xfrm>
          <a:custGeom>
            <a:avLst/>
            <a:gdLst>
              <a:gd name="connsiteX0" fmla="*/ 329577 w 2985706"/>
              <a:gd name="connsiteY0" fmla="*/ 32467 h 3387411"/>
              <a:gd name="connsiteX1" fmla="*/ 2868523 w 2985706"/>
              <a:gd name="connsiteY1" fmla="*/ 1505056 h 3387411"/>
              <a:gd name="connsiteX2" fmla="*/ 2868523 w 2985706"/>
              <a:gd name="connsiteY2" fmla="*/ 1887366 h 3387411"/>
              <a:gd name="connsiteX3" fmla="*/ 329577 w 2985706"/>
              <a:gd name="connsiteY3" fmla="*/ 3359955 h 3387411"/>
              <a:gd name="connsiteX4" fmla="*/ 0 w 2985706"/>
              <a:gd name="connsiteY4" fmla="*/ 3170110 h 3387411"/>
              <a:gd name="connsiteX5" fmla="*/ 0 w 2985706"/>
              <a:gd name="connsiteY5" fmla="*/ 222312 h 3387411"/>
              <a:gd name="connsiteX6" fmla="*/ 329577 w 2985706"/>
              <a:gd name="connsiteY6" fmla="*/ 32467 h 3387411"/>
            </a:gdLst>
            <a:ahLst/>
            <a:cxnLst/>
            <a:rect l="l" t="t" r="r" b="b"/>
            <a:pathLst>
              <a:path w="2985706" h="3387411">
                <a:moveTo>
                  <a:pt x="329577" y="32467"/>
                </a:moveTo>
                <a:lnTo>
                  <a:pt x="2868523" y="1505056"/>
                </a:lnTo>
                <a:cubicBezTo>
                  <a:pt x="2868523" y="1505056"/>
                  <a:pt x="3132185" y="1696211"/>
                  <a:pt x="2868523" y="1887366"/>
                </a:cubicBezTo>
                <a:lnTo>
                  <a:pt x="329577" y="3359955"/>
                </a:lnTo>
                <a:cubicBezTo>
                  <a:pt x="329577" y="3359955"/>
                  <a:pt x="32958" y="3493895"/>
                  <a:pt x="0" y="3170110"/>
                </a:cubicBezTo>
                <a:lnTo>
                  <a:pt x="0" y="222312"/>
                </a:lnTo>
                <a:cubicBezTo>
                  <a:pt x="0" y="222312"/>
                  <a:pt x="32958" y="-101473"/>
                  <a:pt x="329577" y="32467"/>
                </a:cubicBezTo>
              </a:path>
            </a:pathLst>
          </a:custGeom>
          <a:solidFill>
            <a:schemeClr val="accent1">
              <a:alpha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8645032" y="1"/>
            <a:ext cx="3546968" cy="2057241"/>
          </a:xfrm>
          <a:custGeom>
            <a:avLst/>
            <a:gdLst>
              <a:gd name="connsiteX0" fmla="*/ 3546968 w 3546968"/>
              <a:gd name="connsiteY0" fmla="*/ 0 h 2057241"/>
              <a:gd name="connsiteX1" fmla="*/ 0 w 3546968"/>
              <a:gd name="connsiteY1" fmla="*/ 0 h 2057241"/>
              <a:gd name="connsiteX2" fmla="*/ 0 w 3546968"/>
              <a:gd name="connsiteY2" fmla="*/ 2057241 h 2057241"/>
            </a:gdLst>
            <a:ahLst/>
            <a:cxnLst/>
            <a:rect l="l" t="t" r="r" b="b"/>
            <a:pathLst>
              <a:path w="3546968" h="2057241">
                <a:moveTo>
                  <a:pt x="3546968" y="0"/>
                </a:moveTo>
                <a:lnTo>
                  <a:pt x="0" y="0"/>
                </a:lnTo>
                <a:lnTo>
                  <a:pt x="0" y="2057241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256491" y="-257047"/>
            <a:ext cx="638629" cy="103051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256491" y="-257047"/>
            <a:ext cx="638629" cy="103051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441364" y="258209"/>
            <a:ext cx="268882" cy="268882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531220" y="338156"/>
            <a:ext cx="89170" cy="108989"/>
          </a:xfrm>
          <a:custGeom>
            <a:avLst/>
            <a:gdLst>
              <a:gd name="connsiteX0" fmla="*/ 1308571 w 1443284"/>
              <a:gd name="connsiteY0" fmla="*/ 676022 h 1764072"/>
              <a:gd name="connsiteX1" fmla="*/ 1308571 w 1443284"/>
              <a:gd name="connsiteY1" fmla="*/ 1087904 h 1764072"/>
              <a:gd name="connsiteX2" fmla="*/ 325189 w 1443284"/>
              <a:gd name="connsiteY2" fmla="*/ 1710749 h 1764072"/>
              <a:gd name="connsiteX3" fmla="*/ 0 w 1443284"/>
              <a:gd name="connsiteY3" fmla="*/ 1545550 h 1764072"/>
              <a:gd name="connsiteX4" fmla="*/ 0 w 1443284"/>
              <a:gd name="connsiteY4" fmla="*/ 218561 h 1764072"/>
              <a:gd name="connsiteX5" fmla="*/ 325189 w 1443284"/>
              <a:gd name="connsiteY5" fmla="*/ 53362 h 1764072"/>
              <a:gd name="connsiteX6" fmla="*/ 1308571 w 1443284"/>
              <a:gd name="connsiteY6" fmla="*/ 676022 h 1764072"/>
            </a:gdLst>
            <a:ahLst/>
            <a:cxnLst/>
            <a:rect l="l" t="t" r="r" b="b"/>
            <a:pathLst>
              <a:path w="1443284" h="1764072">
                <a:moveTo>
                  <a:pt x="1308571" y="676022"/>
                </a:moveTo>
                <a:cubicBezTo>
                  <a:pt x="1488281" y="789689"/>
                  <a:pt x="1488095" y="974236"/>
                  <a:pt x="1308571" y="1087904"/>
                </a:cubicBezTo>
                <a:lnTo>
                  <a:pt x="325189" y="1710749"/>
                </a:lnTo>
                <a:cubicBezTo>
                  <a:pt x="145479" y="1824417"/>
                  <a:pt x="0" y="1750375"/>
                  <a:pt x="0" y="1545550"/>
                </a:cubicBezTo>
                <a:lnTo>
                  <a:pt x="0" y="218561"/>
                </a:lnTo>
                <a:cubicBezTo>
                  <a:pt x="0" y="13551"/>
                  <a:pt x="145666" y="-60305"/>
                  <a:pt x="325189" y="53362"/>
                </a:cubicBezTo>
                <a:lnTo>
                  <a:pt x="1308571" y="676022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953357">
            <a:off x="513963" y="-1168874"/>
            <a:ext cx="1785801" cy="2169629"/>
          </a:xfrm>
          <a:custGeom>
            <a:avLst/>
            <a:gdLst>
              <a:gd name="connsiteX0" fmla="*/ 329577 w 2985706"/>
              <a:gd name="connsiteY0" fmla="*/ 32467 h 3387411"/>
              <a:gd name="connsiteX1" fmla="*/ 2868523 w 2985706"/>
              <a:gd name="connsiteY1" fmla="*/ 1505056 h 3387411"/>
              <a:gd name="connsiteX2" fmla="*/ 2868523 w 2985706"/>
              <a:gd name="connsiteY2" fmla="*/ 1887366 h 3387411"/>
              <a:gd name="connsiteX3" fmla="*/ 329577 w 2985706"/>
              <a:gd name="connsiteY3" fmla="*/ 3359955 h 3387411"/>
              <a:gd name="connsiteX4" fmla="*/ 0 w 2985706"/>
              <a:gd name="connsiteY4" fmla="*/ 3170110 h 3387411"/>
              <a:gd name="connsiteX5" fmla="*/ 0 w 2985706"/>
              <a:gd name="connsiteY5" fmla="*/ 222312 h 3387411"/>
              <a:gd name="connsiteX6" fmla="*/ 329577 w 2985706"/>
              <a:gd name="connsiteY6" fmla="*/ 32467 h 3387411"/>
            </a:gdLst>
            <a:ahLst/>
            <a:cxnLst/>
            <a:rect l="l" t="t" r="r" b="b"/>
            <a:pathLst>
              <a:path w="2985706" h="3387411">
                <a:moveTo>
                  <a:pt x="329577" y="32467"/>
                </a:moveTo>
                <a:lnTo>
                  <a:pt x="2868523" y="1505056"/>
                </a:lnTo>
                <a:cubicBezTo>
                  <a:pt x="2868523" y="1505056"/>
                  <a:pt x="3132185" y="1696211"/>
                  <a:pt x="2868523" y="1887366"/>
                </a:cubicBezTo>
                <a:lnTo>
                  <a:pt x="329577" y="3359955"/>
                </a:lnTo>
                <a:cubicBezTo>
                  <a:pt x="329577" y="3359955"/>
                  <a:pt x="32958" y="3493895"/>
                  <a:pt x="0" y="3170110"/>
                </a:cubicBezTo>
                <a:lnTo>
                  <a:pt x="0" y="222312"/>
                </a:lnTo>
                <a:cubicBezTo>
                  <a:pt x="0" y="222312"/>
                  <a:pt x="32958" y="-101473"/>
                  <a:pt x="329577" y="32467"/>
                </a:cubicBezTo>
              </a:path>
            </a:pathLst>
          </a:custGeom>
          <a:solidFill>
            <a:schemeClr val="accent1"/>
          </a:solidFill>
          <a:ln w="38100" cap="sq">
            <a:solidFill>
              <a:schemeClr val="bg1"/>
            </a:solidFill>
            <a:miter/>
          </a:ln>
          <a:effectLst>
            <a:outerShdw blurRad="444500" sx="102000" sy="102000" algn="ctr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20136535" flipV="1">
            <a:off x="580533" y="-503282"/>
            <a:ext cx="1450474" cy="1687232"/>
          </a:xfrm>
          <a:custGeom>
            <a:avLst/>
            <a:gdLst>
              <a:gd name="connsiteX0" fmla="*/ 0 w 4710166"/>
              <a:gd name="connsiteY0" fmla="*/ 5479000 h 5479000"/>
              <a:gd name="connsiteX1" fmla="*/ 1738448 w 4710166"/>
              <a:gd name="connsiteY1" fmla="*/ 5479000 h 5479000"/>
              <a:gd name="connsiteX2" fmla="*/ 4223361 w 4710166"/>
              <a:gd name="connsiteY2" fmla="*/ 4037750 h 5479000"/>
              <a:gd name="connsiteX3" fmla="*/ 4223361 w 4710166"/>
              <a:gd name="connsiteY3" fmla="*/ 2449548 h 5479000"/>
              <a:gd name="connsiteX4" fmla="*/ 0 w 4710166"/>
              <a:gd name="connsiteY4" fmla="*/ 0 h 5479000"/>
            </a:gdLst>
            <a:ahLst/>
            <a:cxnLst/>
            <a:rect l="l" t="t" r="r" b="b"/>
            <a:pathLst>
              <a:path w="4710166" h="5479000">
                <a:moveTo>
                  <a:pt x="0" y="5479000"/>
                </a:moveTo>
                <a:lnTo>
                  <a:pt x="1738448" y="5479000"/>
                </a:lnTo>
                <a:lnTo>
                  <a:pt x="4223361" y="4037750"/>
                </a:lnTo>
                <a:cubicBezTo>
                  <a:pt x="5318674" y="3243650"/>
                  <a:pt x="4223361" y="2449548"/>
                  <a:pt x="4223361" y="244954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9030243" y="-1335195"/>
            <a:ext cx="2183361" cy="2477115"/>
          </a:xfrm>
          <a:custGeom>
            <a:avLst/>
            <a:gdLst>
              <a:gd name="connsiteX0" fmla="*/ 329577 w 2985706"/>
              <a:gd name="connsiteY0" fmla="*/ 32467 h 3387411"/>
              <a:gd name="connsiteX1" fmla="*/ 2868523 w 2985706"/>
              <a:gd name="connsiteY1" fmla="*/ 1505056 h 3387411"/>
              <a:gd name="connsiteX2" fmla="*/ 2868523 w 2985706"/>
              <a:gd name="connsiteY2" fmla="*/ 1887366 h 3387411"/>
              <a:gd name="connsiteX3" fmla="*/ 329577 w 2985706"/>
              <a:gd name="connsiteY3" fmla="*/ 3359955 h 3387411"/>
              <a:gd name="connsiteX4" fmla="*/ 0 w 2985706"/>
              <a:gd name="connsiteY4" fmla="*/ 3170110 h 3387411"/>
              <a:gd name="connsiteX5" fmla="*/ 0 w 2985706"/>
              <a:gd name="connsiteY5" fmla="*/ 222312 h 3387411"/>
              <a:gd name="connsiteX6" fmla="*/ 329577 w 2985706"/>
              <a:gd name="connsiteY6" fmla="*/ 32467 h 3387411"/>
            </a:gdLst>
            <a:ahLst/>
            <a:cxnLst/>
            <a:rect l="l" t="t" r="r" b="b"/>
            <a:pathLst>
              <a:path w="2985706" h="3387411">
                <a:moveTo>
                  <a:pt x="329577" y="32467"/>
                </a:moveTo>
                <a:lnTo>
                  <a:pt x="2868523" y="1505056"/>
                </a:lnTo>
                <a:cubicBezTo>
                  <a:pt x="2868523" y="1505056"/>
                  <a:pt x="3132185" y="1696211"/>
                  <a:pt x="2868523" y="1887366"/>
                </a:cubicBezTo>
                <a:lnTo>
                  <a:pt x="329577" y="3359955"/>
                </a:lnTo>
                <a:cubicBezTo>
                  <a:pt x="329577" y="3359955"/>
                  <a:pt x="32958" y="3493895"/>
                  <a:pt x="0" y="3170110"/>
                </a:cubicBezTo>
                <a:lnTo>
                  <a:pt x="0" y="222312"/>
                </a:lnTo>
                <a:cubicBezTo>
                  <a:pt x="0" y="222312"/>
                  <a:pt x="32958" y="-101473"/>
                  <a:pt x="329577" y="32467"/>
                </a:cubicBezTo>
              </a:path>
            </a:pathLst>
          </a:custGeom>
          <a:solidFill>
            <a:schemeClr val="accent2">
              <a:alpha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2243650">
            <a:off x="-230565" y="-57323"/>
            <a:ext cx="793223" cy="899945"/>
          </a:xfrm>
          <a:custGeom>
            <a:avLst/>
            <a:gdLst>
              <a:gd name="connsiteX0" fmla="*/ 329577 w 2985706"/>
              <a:gd name="connsiteY0" fmla="*/ 32467 h 3387411"/>
              <a:gd name="connsiteX1" fmla="*/ 2868523 w 2985706"/>
              <a:gd name="connsiteY1" fmla="*/ 1505056 h 3387411"/>
              <a:gd name="connsiteX2" fmla="*/ 2868523 w 2985706"/>
              <a:gd name="connsiteY2" fmla="*/ 1887366 h 3387411"/>
              <a:gd name="connsiteX3" fmla="*/ 329577 w 2985706"/>
              <a:gd name="connsiteY3" fmla="*/ 3359955 h 3387411"/>
              <a:gd name="connsiteX4" fmla="*/ 0 w 2985706"/>
              <a:gd name="connsiteY4" fmla="*/ 3170110 h 3387411"/>
              <a:gd name="connsiteX5" fmla="*/ 0 w 2985706"/>
              <a:gd name="connsiteY5" fmla="*/ 222312 h 3387411"/>
              <a:gd name="connsiteX6" fmla="*/ 329577 w 2985706"/>
              <a:gd name="connsiteY6" fmla="*/ 32467 h 3387411"/>
            </a:gdLst>
            <a:ahLst/>
            <a:cxnLst/>
            <a:rect l="l" t="t" r="r" b="b"/>
            <a:pathLst>
              <a:path w="2985706" h="3387411">
                <a:moveTo>
                  <a:pt x="329577" y="32467"/>
                </a:moveTo>
                <a:lnTo>
                  <a:pt x="2868523" y="1505056"/>
                </a:lnTo>
                <a:cubicBezTo>
                  <a:pt x="2868523" y="1505056"/>
                  <a:pt x="3132185" y="1696211"/>
                  <a:pt x="2868523" y="1887366"/>
                </a:cubicBezTo>
                <a:lnTo>
                  <a:pt x="329577" y="3359955"/>
                </a:lnTo>
                <a:cubicBezTo>
                  <a:pt x="329577" y="3359955"/>
                  <a:pt x="32958" y="3493895"/>
                  <a:pt x="0" y="3170110"/>
                </a:cubicBezTo>
                <a:lnTo>
                  <a:pt x="0" y="222312"/>
                </a:lnTo>
                <a:cubicBezTo>
                  <a:pt x="0" y="222312"/>
                  <a:pt x="32958" y="-101473"/>
                  <a:pt x="329577" y="32467"/>
                </a:cubicBezTo>
              </a:path>
            </a:pathLst>
          </a:custGeom>
          <a:solidFill>
            <a:schemeClr val="accent1">
              <a:alpha val="5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943683" y="620430"/>
            <a:ext cx="2291934" cy="8614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 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4344672" y="594759"/>
            <a:ext cx="181269" cy="862458"/>
          </a:xfrm>
          <a:custGeom>
            <a:avLst/>
            <a:gdLst>
              <a:gd name="connsiteX0" fmla="*/ 90634 w 181269"/>
              <a:gd name="connsiteY0" fmla="*/ 766099 h 862458"/>
              <a:gd name="connsiteX1" fmla="*/ 181269 w 181269"/>
              <a:gd name="connsiteY1" fmla="*/ 828112 h 862458"/>
              <a:gd name="connsiteX2" fmla="*/ 181269 w 181269"/>
              <a:gd name="connsiteY2" fmla="*/ 862458 h 862458"/>
              <a:gd name="connsiteX3" fmla="*/ 90634 w 181269"/>
              <a:gd name="connsiteY3" fmla="*/ 800444 h 862458"/>
              <a:gd name="connsiteX4" fmla="*/ 0 w 181269"/>
              <a:gd name="connsiteY4" fmla="*/ 862458 h 862458"/>
              <a:gd name="connsiteX5" fmla="*/ 0 w 181269"/>
              <a:gd name="connsiteY5" fmla="*/ 828112 h 862458"/>
              <a:gd name="connsiteX6" fmla="*/ 90634 w 181269"/>
              <a:gd name="connsiteY6" fmla="*/ 612497 h 862458"/>
              <a:gd name="connsiteX7" fmla="*/ 181269 w 181269"/>
              <a:gd name="connsiteY7" fmla="*/ 674510 h 862458"/>
              <a:gd name="connsiteX8" fmla="*/ 181269 w 181269"/>
              <a:gd name="connsiteY8" fmla="*/ 709810 h 862458"/>
              <a:gd name="connsiteX9" fmla="*/ 90634 w 181269"/>
              <a:gd name="connsiteY9" fmla="*/ 647797 h 862458"/>
              <a:gd name="connsiteX10" fmla="*/ 0 w 181269"/>
              <a:gd name="connsiteY10" fmla="*/ 709810 h 862458"/>
              <a:gd name="connsiteX11" fmla="*/ 0 w 181269"/>
              <a:gd name="connsiteY11" fmla="*/ 674510 h 862458"/>
              <a:gd name="connsiteX12" fmla="*/ 90634 w 181269"/>
              <a:gd name="connsiteY12" fmla="*/ 459850 h 862458"/>
              <a:gd name="connsiteX13" fmla="*/ 181269 w 181269"/>
              <a:gd name="connsiteY13" fmla="*/ 521863 h 862458"/>
              <a:gd name="connsiteX14" fmla="*/ 181269 w 181269"/>
              <a:gd name="connsiteY14" fmla="*/ 556209 h 862458"/>
              <a:gd name="connsiteX15" fmla="*/ 90634 w 181269"/>
              <a:gd name="connsiteY15" fmla="*/ 494196 h 862458"/>
              <a:gd name="connsiteX16" fmla="*/ 0 w 181269"/>
              <a:gd name="connsiteY16" fmla="*/ 556209 h 862458"/>
              <a:gd name="connsiteX17" fmla="*/ 0 w 181269"/>
              <a:gd name="connsiteY17" fmla="*/ 521863 h 862458"/>
              <a:gd name="connsiteX18" fmla="*/ 90634 w 181269"/>
              <a:gd name="connsiteY18" fmla="*/ 306248 h 862458"/>
              <a:gd name="connsiteX19" fmla="*/ 181269 w 181269"/>
              <a:gd name="connsiteY19" fmla="*/ 368261 h 862458"/>
              <a:gd name="connsiteX20" fmla="*/ 181269 w 181269"/>
              <a:gd name="connsiteY20" fmla="*/ 403561 h 862458"/>
              <a:gd name="connsiteX21" fmla="*/ 90634 w 181269"/>
              <a:gd name="connsiteY21" fmla="*/ 341548 h 862458"/>
              <a:gd name="connsiteX22" fmla="*/ 0 w 181269"/>
              <a:gd name="connsiteY22" fmla="*/ 403561 h 862458"/>
              <a:gd name="connsiteX23" fmla="*/ 0 w 181269"/>
              <a:gd name="connsiteY23" fmla="*/ 368261 h 862458"/>
              <a:gd name="connsiteX24" fmla="*/ 90634 w 181269"/>
              <a:gd name="connsiteY24" fmla="*/ 153601 h 862458"/>
              <a:gd name="connsiteX25" fmla="*/ 181269 w 181269"/>
              <a:gd name="connsiteY25" fmla="*/ 215614 h 862458"/>
              <a:gd name="connsiteX26" fmla="*/ 181269 w 181269"/>
              <a:gd name="connsiteY26" fmla="*/ 249960 h 862458"/>
              <a:gd name="connsiteX27" fmla="*/ 90634 w 181269"/>
              <a:gd name="connsiteY27" fmla="*/ 187946 h 862458"/>
              <a:gd name="connsiteX28" fmla="*/ 0 w 181269"/>
              <a:gd name="connsiteY28" fmla="*/ 249960 h 862458"/>
              <a:gd name="connsiteX29" fmla="*/ 0 w 181269"/>
              <a:gd name="connsiteY29" fmla="*/ 215614 h 862458"/>
              <a:gd name="connsiteX30" fmla="*/ 90634 w 181269"/>
              <a:gd name="connsiteY30" fmla="*/ 0 h 862458"/>
              <a:gd name="connsiteX31" fmla="*/ 181269 w 181269"/>
              <a:gd name="connsiteY31" fmla="*/ 62013 h 862458"/>
              <a:gd name="connsiteX32" fmla="*/ 181269 w 181269"/>
              <a:gd name="connsiteY32" fmla="*/ 97312 h 862458"/>
              <a:gd name="connsiteX33" fmla="*/ 90634 w 181269"/>
              <a:gd name="connsiteY33" fmla="*/ 35299 h 862458"/>
              <a:gd name="connsiteX34" fmla="*/ 0 w 181269"/>
              <a:gd name="connsiteY34" fmla="*/ 97312 h 862458"/>
              <a:gd name="connsiteX35" fmla="*/ 0 w 181269"/>
              <a:gd name="connsiteY35" fmla="*/ 62013 h 862458"/>
            </a:gdLst>
            <a:ahLst/>
            <a:cxnLst/>
            <a:rect l="l" t="t" r="r" b="b"/>
            <a:pathLst>
              <a:path w="181269" h="862458">
                <a:moveTo>
                  <a:pt x="90634" y="766099"/>
                </a:moveTo>
                <a:lnTo>
                  <a:pt x="181269" y="828112"/>
                </a:lnTo>
                <a:lnTo>
                  <a:pt x="181269" y="862458"/>
                </a:lnTo>
                <a:lnTo>
                  <a:pt x="90634" y="800444"/>
                </a:lnTo>
                <a:lnTo>
                  <a:pt x="0" y="862458"/>
                </a:lnTo>
                <a:lnTo>
                  <a:pt x="0" y="828112"/>
                </a:lnTo>
                <a:close/>
                <a:moveTo>
                  <a:pt x="90634" y="612497"/>
                </a:moveTo>
                <a:lnTo>
                  <a:pt x="181269" y="674510"/>
                </a:lnTo>
                <a:lnTo>
                  <a:pt x="181269" y="709810"/>
                </a:lnTo>
                <a:lnTo>
                  <a:pt x="90634" y="647797"/>
                </a:lnTo>
                <a:lnTo>
                  <a:pt x="0" y="709810"/>
                </a:lnTo>
                <a:lnTo>
                  <a:pt x="0" y="674510"/>
                </a:lnTo>
                <a:close/>
                <a:moveTo>
                  <a:pt x="90634" y="459850"/>
                </a:moveTo>
                <a:lnTo>
                  <a:pt x="181269" y="521863"/>
                </a:lnTo>
                <a:lnTo>
                  <a:pt x="181269" y="556209"/>
                </a:lnTo>
                <a:lnTo>
                  <a:pt x="90634" y="494196"/>
                </a:lnTo>
                <a:lnTo>
                  <a:pt x="0" y="556209"/>
                </a:lnTo>
                <a:lnTo>
                  <a:pt x="0" y="521863"/>
                </a:lnTo>
                <a:close/>
                <a:moveTo>
                  <a:pt x="90634" y="306248"/>
                </a:moveTo>
                <a:lnTo>
                  <a:pt x="181269" y="368261"/>
                </a:lnTo>
                <a:lnTo>
                  <a:pt x="181269" y="403561"/>
                </a:lnTo>
                <a:lnTo>
                  <a:pt x="90634" y="341548"/>
                </a:lnTo>
                <a:lnTo>
                  <a:pt x="0" y="403561"/>
                </a:lnTo>
                <a:lnTo>
                  <a:pt x="0" y="368261"/>
                </a:lnTo>
                <a:close/>
                <a:moveTo>
                  <a:pt x="90634" y="153601"/>
                </a:moveTo>
                <a:lnTo>
                  <a:pt x="181269" y="215614"/>
                </a:lnTo>
                <a:lnTo>
                  <a:pt x="181269" y="249960"/>
                </a:lnTo>
                <a:lnTo>
                  <a:pt x="90634" y="187946"/>
                </a:lnTo>
                <a:lnTo>
                  <a:pt x="0" y="249960"/>
                </a:lnTo>
                <a:lnTo>
                  <a:pt x="0" y="215614"/>
                </a:lnTo>
                <a:close/>
                <a:moveTo>
                  <a:pt x="90634" y="0"/>
                </a:moveTo>
                <a:lnTo>
                  <a:pt x="181269" y="62013"/>
                </a:lnTo>
                <a:lnTo>
                  <a:pt x="181269" y="97312"/>
                </a:lnTo>
                <a:lnTo>
                  <a:pt x="90634" y="35299"/>
                </a:lnTo>
                <a:lnTo>
                  <a:pt x="0" y="97312"/>
                </a:lnTo>
                <a:lnTo>
                  <a:pt x="0" y="6201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 flipH="1">
            <a:off x="7653359" y="594759"/>
            <a:ext cx="181269" cy="862458"/>
          </a:xfrm>
          <a:custGeom>
            <a:avLst/>
            <a:gdLst>
              <a:gd name="connsiteX0" fmla="*/ 90634 w 181269"/>
              <a:gd name="connsiteY0" fmla="*/ 766099 h 862458"/>
              <a:gd name="connsiteX1" fmla="*/ 181269 w 181269"/>
              <a:gd name="connsiteY1" fmla="*/ 828112 h 862458"/>
              <a:gd name="connsiteX2" fmla="*/ 181269 w 181269"/>
              <a:gd name="connsiteY2" fmla="*/ 862458 h 862458"/>
              <a:gd name="connsiteX3" fmla="*/ 90634 w 181269"/>
              <a:gd name="connsiteY3" fmla="*/ 800444 h 862458"/>
              <a:gd name="connsiteX4" fmla="*/ 0 w 181269"/>
              <a:gd name="connsiteY4" fmla="*/ 862458 h 862458"/>
              <a:gd name="connsiteX5" fmla="*/ 0 w 181269"/>
              <a:gd name="connsiteY5" fmla="*/ 828112 h 862458"/>
              <a:gd name="connsiteX6" fmla="*/ 90634 w 181269"/>
              <a:gd name="connsiteY6" fmla="*/ 612497 h 862458"/>
              <a:gd name="connsiteX7" fmla="*/ 181269 w 181269"/>
              <a:gd name="connsiteY7" fmla="*/ 674510 h 862458"/>
              <a:gd name="connsiteX8" fmla="*/ 181269 w 181269"/>
              <a:gd name="connsiteY8" fmla="*/ 709810 h 862458"/>
              <a:gd name="connsiteX9" fmla="*/ 90634 w 181269"/>
              <a:gd name="connsiteY9" fmla="*/ 647797 h 862458"/>
              <a:gd name="connsiteX10" fmla="*/ 0 w 181269"/>
              <a:gd name="connsiteY10" fmla="*/ 709810 h 862458"/>
              <a:gd name="connsiteX11" fmla="*/ 0 w 181269"/>
              <a:gd name="connsiteY11" fmla="*/ 674510 h 862458"/>
              <a:gd name="connsiteX12" fmla="*/ 90634 w 181269"/>
              <a:gd name="connsiteY12" fmla="*/ 459850 h 862458"/>
              <a:gd name="connsiteX13" fmla="*/ 181269 w 181269"/>
              <a:gd name="connsiteY13" fmla="*/ 521863 h 862458"/>
              <a:gd name="connsiteX14" fmla="*/ 181269 w 181269"/>
              <a:gd name="connsiteY14" fmla="*/ 556209 h 862458"/>
              <a:gd name="connsiteX15" fmla="*/ 90634 w 181269"/>
              <a:gd name="connsiteY15" fmla="*/ 494196 h 862458"/>
              <a:gd name="connsiteX16" fmla="*/ 0 w 181269"/>
              <a:gd name="connsiteY16" fmla="*/ 556209 h 862458"/>
              <a:gd name="connsiteX17" fmla="*/ 0 w 181269"/>
              <a:gd name="connsiteY17" fmla="*/ 521863 h 862458"/>
              <a:gd name="connsiteX18" fmla="*/ 90634 w 181269"/>
              <a:gd name="connsiteY18" fmla="*/ 306248 h 862458"/>
              <a:gd name="connsiteX19" fmla="*/ 181269 w 181269"/>
              <a:gd name="connsiteY19" fmla="*/ 368261 h 862458"/>
              <a:gd name="connsiteX20" fmla="*/ 181269 w 181269"/>
              <a:gd name="connsiteY20" fmla="*/ 403561 h 862458"/>
              <a:gd name="connsiteX21" fmla="*/ 90634 w 181269"/>
              <a:gd name="connsiteY21" fmla="*/ 341548 h 862458"/>
              <a:gd name="connsiteX22" fmla="*/ 0 w 181269"/>
              <a:gd name="connsiteY22" fmla="*/ 403561 h 862458"/>
              <a:gd name="connsiteX23" fmla="*/ 0 w 181269"/>
              <a:gd name="connsiteY23" fmla="*/ 368261 h 862458"/>
              <a:gd name="connsiteX24" fmla="*/ 90634 w 181269"/>
              <a:gd name="connsiteY24" fmla="*/ 153601 h 862458"/>
              <a:gd name="connsiteX25" fmla="*/ 181269 w 181269"/>
              <a:gd name="connsiteY25" fmla="*/ 215614 h 862458"/>
              <a:gd name="connsiteX26" fmla="*/ 181269 w 181269"/>
              <a:gd name="connsiteY26" fmla="*/ 249960 h 862458"/>
              <a:gd name="connsiteX27" fmla="*/ 90634 w 181269"/>
              <a:gd name="connsiteY27" fmla="*/ 187946 h 862458"/>
              <a:gd name="connsiteX28" fmla="*/ 0 w 181269"/>
              <a:gd name="connsiteY28" fmla="*/ 249960 h 862458"/>
              <a:gd name="connsiteX29" fmla="*/ 0 w 181269"/>
              <a:gd name="connsiteY29" fmla="*/ 215614 h 862458"/>
              <a:gd name="connsiteX30" fmla="*/ 90634 w 181269"/>
              <a:gd name="connsiteY30" fmla="*/ 0 h 862458"/>
              <a:gd name="connsiteX31" fmla="*/ 181269 w 181269"/>
              <a:gd name="connsiteY31" fmla="*/ 62013 h 862458"/>
              <a:gd name="connsiteX32" fmla="*/ 181269 w 181269"/>
              <a:gd name="connsiteY32" fmla="*/ 97312 h 862458"/>
              <a:gd name="connsiteX33" fmla="*/ 90634 w 181269"/>
              <a:gd name="connsiteY33" fmla="*/ 35299 h 862458"/>
              <a:gd name="connsiteX34" fmla="*/ 0 w 181269"/>
              <a:gd name="connsiteY34" fmla="*/ 97312 h 862458"/>
              <a:gd name="connsiteX35" fmla="*/ 0 w 181269"/>
              <a:gd name="connsiteY35" fmla="*/ 62013 h 862458"/>
            </a:gdLst>
            <a:ahLst/>
            <a:cxnLst/>
            <a:rect l="l" t="t" r="r" b="b"/>
            <a:pathLst>
              <a:path w="181269" h="862458">
                <a:moveTo>
                  <a:pt x="90634" y="766099"/>
                </a:moveTo>
                <a:lnTo>
                  <a:pt x="181269" y="828112"/>
                </a:lnTo>
                <a:lnTo>
                  <a:pt x="181269" y="862458"/>
                </a:lnTo>
                <a:lnTo>
                  <a:pt x="90634" y="800444"/>
                </a:lnTo>
                <a:lnTo>
                  <a:pt x="0" y="862458"/>
                </a:lnTo>
                <a:lnTo>
                  <a:pt x="0" y="828112"/>
                </a:lnTo>
                <a:close/>
                <a:moveTo>
                  <a:pt x="90634" y="612497"/>
                </a:moveTo>
                <a:lnTo>
                  <a:pt x="181269" y="674510"/>
                </a:lnTo>
                <a:lnTo>
                  <a:pt x="181269" y="709810"/>
                </a:lnTo>
                <a:lnTo>
                  <a:pt x="90634" y="647797"/>
                </a:lnTo>
                <a:lnTo>
                  <a:pt x="0" y="709810"/>
                </a:lnTo>
                <a:lnTo>
                  <a:pt x="0" y="674510"/>
                </a:lnTo>
                <a:close/>
                <a:moveTo>
                  <a:pt x="90634" y="459850"/>
                </a:moveTo>
                <a:lnTo>
                  <a:pt x="181269" y="521863"/>
                </a:lnTo>
                <a:lnTo>
                  <a:pt x="181269" y="556209"/>
                </a:lnTo>
                <a:lnTo>
                  <a:pt x="90634" y="494196"/>
                </a:lnTo>
                <a:lnTo>
                  <a:pt x="0" y="556209"/>
                </a:lnTo>
                <a:lnTo>
                  <a:pt x="0" y="521863"/>
                </a:lnTo>
                <a:close/>
                <a:moveTo>
                  <a:pt x="90634" y="306248"/>
                </a:moveTo>
                <a:lnTo>
                  <a:pt x="181269" y="368261"/>
                </a:lnTo>
                <a:lnTo>
                  <a:pt x="181269" y="403561"/>
                </a:lnTo>
                <a:lnTo>
                  <a:pt x="90634" y="341548"/>
                </a:lnTo>
                <a:lnTo>
                  <a:pt x="0" y="403561"/>
                </a:lnTo>
                <a:lnTo>
                  <a:pt x="0" y="368261"/>
                </a:lnTo>
                <a:close/>
                <a:moveTo>
                  <a:pt x="90634" y="153601"/>
                </a:moveTo>
                <a:lnTo>
                  <a:pt x="181269" y="215614"/>
                </a:lnTo>
                <a:lnTo>
                  <a:pt x="181269" y="249960"/>
                </a:lnTo>
                <a:lnTo>
                  <a:pt x="90634" y="187946"/>
                </a:lnTo>
                <a:lnTo>
                  <a:pt x="0" y="249960"/>
                </a:lnTo>
                <a:lnTo>
                  <a:pt x="0" y="215614"/>
                </a:lnTo>
                <a:close/>
                <a:moveTo>
                  <a:pt x="90634" y="0"/>
                </a:moveTo>
                <a:lnTo>
                  <a:pt x="181269" y="62013"/>
                </a:lnTo>
                <a:lnTo>
                  <a:pt x="181269" y="97312"/>
                </a:lnTo>
                <a:lnTo>
                  <a:pt x="90634" y="35299"/>
                </a:lnTo>
                <a:lnTo>
                  <a:pt x="0" y="97312"/>
                </a:lnTo>
                <a:lnTo>
                  <a:pt x="0" y="6201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332197" y="-349618"/>
            <a:ext cx="7449543" cy="8911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FFFFFF">
                      <a:alpha val="100000"/>
                    </a:srgbClr>
                  </a:solidFill>
                </a:ln>
                <a:solidFill>
                  <a:srgbClr val="40AFFF">
                    <a:alpha val="4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CONTENTS 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"/>
            </p:custDataLst>
          </p:nvPr>
        </p:nvSpPr>
        <p:spPr>
          <a:xfrm>
            <a:off x="1446265" y="2000793"/>
            <a:ext cx="4139933" cy="1698884"/>
          </a:xfrm>
          <a:prstGeom prst="roundRect">
            <a:avLst>
              <a:gd name="adj" fmla="val 74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2"/>
            </p:custDataLst>
          </p:nvPr>
        </p:nvSpPr>
        <p:spPr>
          <a:xfrm>
            <a:off x="1677055" y="2738298"/>
            <a:ext cx="3644449" cy="8584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一、实时翻译的作用与用途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3"/>
            </p:custDataLst>
          </p:nvPr>
        </p:nvSpPr>
        <p:spPr>
          <a:xfrm>
            <a:off x="1677055" y="2121498"/>
            <a:ext cx="581527" cy="58152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4"/>
            </p:custDataLst>
          </p:nvPr>
        </p:nvSpPr>
        <p:spPr>
          <a:xfrm>
            <a:off x="1677055" y="2221986"/>
            <a:ext cx="581528" cy="520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5"/>
            </p:custDataLst>
          </p:nvPr>
        </p:nvSpPr>
        <p:spPr>
          <a:xfrm>
            <a:off x="1446265" y="4175900"/>
            <a:ext cx="4139933" cy="1698884"/>
          </a:xfrm>
          <a:prstGeom prst="roundRect">
            <a:avLst>
              <a:gd name="adj" fmla="val 74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6"/>
            </p:custDataLst>
          </p:nvPr>
        </p:nvSpPr>
        <p:spPr>
          <a:xfrm>
            <a:off x="1677055" y="4913406"/>
            <a:ext cx="3644449" cy="8584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三、实时翻译的独特优势</a:t>
            </a: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7"/>
            </p:custDataLst>
          </p:nvPr>
        </p:nvSpPr>
        <p:spPr>
          <a:xfrm>
            <a:off x="1677055" y="4296605"/>
            <a:ext cx="581527" cy="58152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8"/>
            </p:custDataLst>
          </p:nvPr>
        </p:nvSpPr>
        <p:spPr>
          <a:xfrm>
            <a:off x="1677055" y="4397094"/>
            <a:ext cx="581528" cy="520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9"/>
            </p:custDataLst>
          </p:nvPr>
        </p:nvSpPr>
        <p:spPr>
          <a:xfrm>
            <a:off x="6593102" y="2000793"/>
            <a:ext cx="4139933" cy="1698884"/>
          </a:xfrm>
          <a:prstGeom prst="roundRect">
            <a:avLst>
              <a:gd name="adj" fmla="val 74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10"/>
            </p:custDataLst>
          </p:nvPr>
        </p:nvSpPr>
        <p:spPr>
          <a:xfrm>
            <a:off x="6823892" y="2738298"/>
            <a:ext cx="3644449" cy="8584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二、主流AI翻译模型对比</a:t>
            </a:r>
            <a:endParaRPr kumimoji="1" lang="zh-CN" altLang="en-US"/>
          </a:p>
        </p:txBody>
      </p:sp>
      <p:sp>
        <p:nvSpPr>
          <p:cNvPr id="28" name="标题 1"/>
          <p:cNvSpPr txBox="1"/>
          <p:nvPr>
            <p:custDataLst>
              <p:tags r:id="rId11"/>
            </p:custDataLst>
          </p:nvPr>
        </p:nvSpPr>
        <p:spPr>
          <a:xfrm>
            <a:off x="6823893" y="2136748"/>
            <a:ext cx="581527" cy="56627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>
            <p:custDataLst>
              <p:tags r:id="rId12"/>
            </p:custDataLst>
          </p:nvPr>
        </p:nvSpPr>
        <p:spPr>
          <a:xfrm>
            <a:off x="6823892" y="2215602"/>
            <a:ext cx="581528" cy="5342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30" name="标题 1"/>
          <p:cNvSpPr txBox="1"/>
          <p:nvPr>
            <p:custDataLst>
              <p:tags r:id="rId13"/>
            </p:custDataLst>
          </p:nvPr>
        </p:nvSpPr>
        <p:spPr>
          <a:xfrm>
            <a:off x="6593102" y="4175900"/>
            <a:ext cx="4139933" cy="1698884"/>
          </a:xfrm>
          <a:prstGeom prst="roundRect">
            <a:avLst>
              <a:gd name="adj" fmla="val 74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dist="381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>
            <p:custDataLst>
              <p:tags r:id="rId14"/>
            </p:custDataLst>
          </p:nvPr>
        </p:nvSpPr>
        <p:spPr>
          <a:xfrm>
            <a:off x="6823892" y="4913406"/>
            <a:ext cx="3644449" cy="8584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四、DEMO</a:t>
            </a:r>
            <a:endParaRPr kumimoji="1" lang="zh-CN" altLang="en-US"/>
          </a:p>
        </p:txBody>
      </p:sp>
      <p:sp>
        <p:nvSpPr>
          <p:cNvPr id="32" name="标题 1"/>
          <p:cNvSpPr txBox="1"/>
          <p:nvPr>
            <p:custDataLst>
              <p:tags r:id="rId15"/>
            </p:custDataLst>
          </p:nvPr>
        </p:nvSpPr>
        <p:spPr>
          <a:xfrm>
            <a:off x="6823892" y="4296605"/>
            <a:ext cx="581527" cy="58152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>
            <p:custDataLst>
              <p:tags r:id="rId16"/>
            </p:custDataLst>
          </p:nvPr>
        </p:nvSpPr>
        <p:spPr>
          <a:xfrm>
            <a:off x="6823892" y="4397094"/>
            <a:ext cx="581528" cy="520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683084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60400" y="2968556"/>
            <a:ext cx="3372852" cy="5374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90826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Cursor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750635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开发工具</a:t>
            </a:r>
            <a:endParaRPr kumimoji="1" lang="zh-CN" altLang="en-US" sz="16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2078121" y="2176478"/>
            <a:ext cx="537410" cy="53741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5422900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4400216" y="2968556"/>
            <a:ext cx="3372852" cy="53741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4400851" y="3690826"/>
            <a:ext cx="3372852" cy="11708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Python 3.10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4490451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开发语言</a:t>
            </a:r>
            <a:endParaRPr kumimoji="1" lang="zh-CN" altLang="en-US" sz="16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5817937" y="2201571"/>
            <a:ext cx="537410" cy="487224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9162717" y="1909777"/>
            <a:ext cx="1327484" cy="13274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8140033" y="2968556"/>
            <a:ext cx="3372852" cy="53741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8140065" y="3690620"/>
            <a:ext cx="3373120" cy="48990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sounddevice==0.4.6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numpy==1.24.3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scipy==1.10.1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faster-whisper==0.9.0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transformers==4.35.2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--index-url https://download.pytorch.org/whl/cu118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torch==2.1.2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torchvision==0.16.2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torchaudio==2.1.2</a:t>
            </a:r>
            <a:endParaRPr kumimoji="1" lang="en-US" altLang="zh-CN" sz="122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2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sentencepiece==0.1.99</a:t>
            </a:r>
            <a:r>
              <a:rPr kumimoji="1" lang="en-US" altLang="zh-CN"/>
              <a:t> </a:t>
            </a:r>
            <a:endParaRPr kumimoji="1" lang="en-US" altLang="zh-CN"/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8230268" y="3019741"/>
            <a:ext cx="3192382" cy="4092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依赖包</a:t>
            </a:r>
            <a:endParaRPr kumimoji="1" lang="zh-CN" altLang="en-US" sz="16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9557754" y="2209935"/>
            <a:ext cx="537410" cy="470495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技术优势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V="1">
            <a:off x="663109" y="466987"/>
            <a:ext cx="10858500" cy="5807868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V="1">
            <a:off x="506702" y="3639685"/>
            <a:ext cx="134051" cy="178768"/>
          </a:xfrm>
          <a:prstGeom prst="triangle">
            <a:avLst>
              <a:gd name="adj" fmla="val 77809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780164" y="590413"/>
            <a:ext cx="10631672" cy="5673599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 flipV="1">
            <a:off x="11550070" y="3637391"/>
            <a:ext cx="134051" cy="190973"/>
          </a:xfrm>
          <a:prstGeom prst="triangle">
            <a:avLst>
              <a:gd name="adj" fmla="val 76388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2910338" y="1340705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2732738" y="1734624"/>
            <a:ext cx="2240101" cy="6571819"/>
          </a:xfrm>
          <a:prstGeom prst="triangle">
            <a:avLst/>
          </a:prstGeom>
          <a:noFill/>
          <a:ln w="9525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 flipH="1">
            <a:off x="6778431" y="1340707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1">
            <a:off x="7224577" y="1734626"/>
            <a:ext cx="2240101" cy="6571819"/>
          </a:xfrm>
          <a:prstGeom prst="triangle">
            <a:avLst/>
          </a:pr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 amt="100000"/>
          </a:blip>
          <a:srcRect l="894" t="2388" r="2080" b="53003"/>
          <a:stretch>
            <a:fillRect/>
          </a:stretch>
        </p:blipFill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 amt="20000"/>
          </a:blip>
          <a:srcRect l="4313" t="56843" r="4313" b="6746"/>
          <a:stretch>
            <a:fillRect/>
          </a:stretch>
        </p:blipFill>
        <p:spPr>
          <a:xfrm>
            <a:off x="479421" y="3900484"/>
            <a:ext cx="11233163" cy="2508650"/>
          </a:xfrm>
          <a:custGeom>
            <a:avLst/>
            <a:gdLst>
              <a:gd name="connsiteX0" fmla="*/ 5616582 w 11233163"/>
              <a:gd name="connsiteY0" fmla="*/ 0 h 2508650"/>
              <a:gd name="connsiteX1" fmla="*/ 11232884 w 11233163"/>
              <a:gd name="connsiteY1" fmla="*/ 2350060 h 2508650"/>
              <a:gd name="connsiteX2" fmla="*/ 11228872 w 11233163"/>
              <a:gd name="connsiteY2" fmla="*/ 2374376 h 2508650"/>
              <a:gd name="connsiteX3" fmla="*/ 11233163 w 11233163"/>
              <a:gd name="connsiteY3" fmla="*/ 2374376 h 2508650"/>
              <a:gd name="connsiteX4" fmla="*/ 11233163 w 11233163"/>
              <a:gd name="connsiteY4" fmla="*/ 2508650 h 2508650"/>
              <a:gd name="connsiteX5" fmla="*/ 11113363 w 11233163"/>
              <a:gd name="connsiteY5" fmla="*/ 2508650 h 2508650"/>
              <a:gd name="connsiteX6" fmla="*/ 119800 w 11233163"/>
              <a:gd name="connsiteY6" fmla="*/ 2508650 h 2508650"/>
              <a:gd name="connsiteX7" fmla="*/ 0 w 11233163"/>
              <a:gd name="connsiteY7" fmla="*/ 2508650 h 2508650"/>
              <a:gd name="connsiteX8" fmla="*/ 0 w 11233163"/>
              <a:gd name="connsiteY8" fmla="*/ 2374376 h 2508650"/>
              <a:gd name="connsiteX9" fmla="*/ 4291 w 11233163"/>
              <a:gd name="connsiteY9" fmla="*/ 2374376 h 2508650"/>
              <a:gd name="connsiteX10" fmla="*/ 279 w 11233163"/>
              <a:gd name="connsiteY10" fmla="*/ 2350060 h 2508650"/>
              <a:gd name="connsiteX11" fmla="*/ 5616582 w 11233163"/>
              <a:gd name="connsiteY11" fmla="*/ 0 h 2508650"/>
            </a:gdLst>
            <a:ahLst/>
            <a:cxnLst/>
            <a:rect l="l" t="t" r="r" b="b"/>
            <a:pathLst>
              <a:path w="11233163" h="2508650">
                <a:moveTo>
                  <a:pt x="5616582" y="0"/>
                </a:moveTo>
                <a:cubicBezTo>
                  <a:pt x="7277068" y="0"/>
                  <a:pt x="11194777" y="1716939"/>
                  <a:pt x="11232884" y="2350060"/>
                </a:cubicBezTo>
                <a:lnTo>
                  <a:pt x="11228872" y="2374376"/>
                </a:lnTo>
                <a:lnTo>
                  <a:pt x="11233163" y="2374376"/>
                </a:lnTo>
                <a:lnTo>
                  <a:pt x="11233163" y="2508650"/>
                </a:lnTo>
                <a:lnTo>
                  <a:pt x="11113363" y="2508650"/>
                </a:lnTo>
                <a:lnTo>
                  <a:pt x="119800" y="2508650"/>
                </a:lnTo>
                <a:lnTo>
                  <a:pt x="0" y="2508650"/>
                </a:lnTo>
                <a:lnTo>
                  <a:pt x="0" y="2374376"/>
                </a:lnTo>
                <a:lnTo>
                  <a:pt x="4291" y="2374376"/>
                </a:lnTo>
                <a:lnTo>
                  <a:pt x="279" y="2350060"/>
                </a:lnTo>
                <a:cubicBezTo>
                  <a:pt x="38386" y="1716939"/>
                  <a:pt x="3956096" y="0"/>
                  <a:pt x="561658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618637" y="4039818"/>
            <a:ext cx="10960144" cy="230400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236730" y="2540"/>
            <a:ext cx="740830" cy="1513496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6709" y="607297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236730" y="-446326"/>
            <a:ext cx="740830" cy="176448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7753" y="2701965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38691" y="-2422574"/>
            <a:ext cx="4563360" cy="456336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290" y="5886420"/>
            <a:ext cx="854463" cy="854463"/>
          </a:xfrm>
          <a:prstGeom prst="ellipse">
            <a:avLst/>
          </a:prstGeom>
          <a:gradFill>
            <a:gsLst>
              <a:gs pos="4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11188911" y="494641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60103" y="-998620"/>
            <a:ext cx="3271795" cy="32364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gradFill>
                  <a:gsLst>
                    <a:gs pos="0">
                      <a:srgbClr val="0265FC">
                        <a:alpha val="100000"/>
                      </a:srgbClr>
                    </a:gs>
                    <a:gs pos="100000">
                      <a:srgbClr val="CCE0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445429" y="2083468"/>
            <a:ext cx="7301143" cy="17907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一、实时翻译的作用与用途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322746" y="639793"/>
            <a:ext cx="568799" cy="413406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36570" y="1270136"/>
            <a:ext cx="684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rnd">
            <a:noFill/>
            <a:prstDash val="solid"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96570" y="1777801"/>
            <a:ext cx="612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4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AI实时翻译实现跨语言即时沟通，让不同语言背景的人无障碍交流，打破语言隔阂。
例如，在国际学术会议上，研究人员可实时交流观点，促进知识共享和学术合作。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6570" y="1415015"/>
            <a:ext cx="612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消除语言障碍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701454" y="2926574"/>
            <a:ext cx="684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rnd">
            <a:noFill/>
            <a:prstDash val="solid"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61454" y="3444613"/>
            <a:ext cx="612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4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跨国会议和文档协作无需等待人工翻译，AI实时翻译让沟通更高效，节省时间成本。
以跨国企业项目会议为例，实时翻译让团队成员快速理解彼此观点，加速决策进程。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061454" y="3081827"/>
            <a:ext cx="612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提升协作效率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72962" y="1198576"/>
            <a:ext cx="360000" cy="360000"/>
          </a:xfrm>
          <a:prstGeom prst="halfFram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317500" dist="127000" dir="27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637846" y="2855015"/>
            <a:ext cx="360000" cy="360000"/>
          </a:xfrm>
          <a:prstGeom prst="halfFram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317500" dist="127000" dir="27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78900" y="4583012"/>
            <a:ext cx="684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rnd">
            <a:noFill/>
            <a:prstDash val="solid"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038900" y="5101051"/>
            <a:ext cx="612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7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企业减少对专业翻译人员的依赖，降低人力成本，同时提高翻译效率和质量。
对于中小企业而言，AI实时翻译是经济实惠的解决方案，助力其拓展国际市场。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038900" y="4738265"/>
            <a:ext cx="612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降低成本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15292" y="4511453"/>
            <a:ext cx="360000" cy="360000"/>
          </a:xfrm>
          <a:prstGeom prst="halfFram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317500" dist="127000" dir="27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核心作用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>
            <a:off x="660400" y="1355558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42996" y="1824316"/>
            <a:ext cx="1081605" cy="8627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5875">
                  <a:solidFill>
                    <a:srgbClr val="40A8F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 flipH="1">
            <a:off x="3825970" y="1355558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 flipH="1">
            <a:off x="8715470" y="3861665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2852" y="1824316"/>
            <a:ext cx="1081605" cy="8627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5875">
                  <a:solidFill>
                    <a:srgbClr val="40A8F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26803" y="2043475"/>
            <a:ext cx="3276935" cy="1088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AI实时翻译为客服提供多语言支持，提升客户满意度，拓展国际市场。
电商企业利用实时翻译为全球客户提供本地化服务，增强客户忠诚度。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1">
            <a:off x="9585826" y="1355558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744696" y="4389716"/>
            <a:ext cx="1081605" cy="8627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5875">
                  <a:solidFill>
                    <a:srgbClr val="40A8F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826842" y="2043475"/>
            <a:ext cx="3276935" cy="1088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Zoom和MS Teams的实时字幕功能，让跨国会议沟通顺畅，提升会议体验。
例如，在跨国商务谈判中，实时字幕帮助双方准确理解对方意图，促进合作。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1562100" y="3861665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728542" y="4549582"/>
            <a:ext cx="7366335" cy="1088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技术社区成员通过实时翻译分享经验，促进全球技术交流和知识共享。
开源社区中，开发者可实时交流技术问题，推动项目发展。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728544" y="4055674"/>
            <a:ext cx="7367956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国际技术社区交流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826844" y="1549567"/>
            <a:ext cx="3276935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跨国视频会议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6200000">
            <a:off x="6420255" y="1355558"/>
            <a:ext cx="1933074" cy="1933074"/>
          </a:xfrm>
          <a:prstGeom prst="blockArc">
            <a:avLst>
              <a:gd name="adj1" fmla="val 10800000"/>
              <a:gd name="adj2" fmla="val 0"/>
              <a:gd name="adj3" fmla="val 1006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26804" y="1549567"/>
            <a:ext cx="3276935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67A2FE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多语言客户支持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典型应用场景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2700" y="3538109"/>
            <a:ext cx="12204700" cy="508861"/>
          </a:xfrm>
          <a:custGeom>
            <a:avLst/>
            <a:gdLst>
              <a:gd name="connsiteX0" fmla="*/ 0 w 12204700"/>
              <a:gd name="connsiteY0" fmla="*/ 343761 h 508861"/>
              <a:gd name="connsiteX1" fmla="*/ 2286000 w 12204700"/>
              <a:gd name="connsiteY1" fmla="*/ 861 h 508861"/>
              <a:gd name="connsiteX2" fmla="*/ 5588000 w 12204700"/>
              <a:gd name="connsiteY2" fmla="*/ 432661 h 508861"/>
              <a:gd name="connsiteX3" fmla="*/ 8788400 w 12204700"/>
              <a:gd name="connsiteY3" fmla="*/ 64361 h 508861"/>
              <a:gd name="connsiteX4" fmla="*/ 12204700 w 12204700"/>
              <a:gd name="connsiteY4" fmla="*/ 508861 h 508861"/>
            </a:gdLst>
            <a:ahLst/>
            <a:cxnLst/>
            <a:rect l="l" t="t" r="r" b="b"/>
            <a:pathLst>
              <a:path w="12204700" h="508861">
                <a:moveTo>
                  <a:pt x="0" y="343761"/>
                </a:moveTo>
                <a:cubicBezTo>
                  <a:pt x="677333" y="164902"/>
                  <a:pt x="1354667" y="-13956"/>
                  <a:pt x="2286000" y="861"/>
                </a:cubicBezTo>
                <a:cubicBezTo>
                  <a:pt x="3217333" y="15678"/>
                  <a:pt x="4504267" y="422078"/>
                  <a:pt x="5588000" y="432661"/>
                </a:cubicBezTo>
                <a:cubicBezTo>
                  <a:pt x="6671733" y="443244"/>
                  <a:pt x="7685617" y="51661"/>
                  <a:pt x="8788400" y="64361"/>
                </a:cubicBezTo>
                <a:cubicBezTo>
                  <a:pt x="9891183" y="77061"/>
                  <a:pt x="11047941" y="292961"/>
                  <a:pt x="12204700" y="508861"/>
                </a:cubicBezTo>
              </a:path>
            </a:pathLst>
          </a:cu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50800" y="3513570"/>
            <a:ext cx="12268200" cy="457200"/>
          </a:xfrm>
          <a:custGeom>
            <a:avLst/>
            <a:gdLst>
              <a:gd name="connsiteX0" fmla="*/ 0 w 12268200"/>
              <a:gd name="connsiteY0" fmla="*/ 0 h 457200"/>
              <a:gd name="connsiteX1" fmla="*/ 2260600 w 12268200"/>
              <a:gd name="connsiteY1" fmla="*/ 342900 h 457200"/>
              <a:gd name="connsiteX2" fmla="*/ 6210300 w 12268200"/>
              <a:gd name="connsiteY2" fmla="*/ 177800 h 457200"/>
              <a:gd name="connsiteX3" fmla="*/ 9639300 w 12268200"/>
              <a:gd name="connsiteY3" fmla="*/ 457200 h 457200"/>
              <a:gd name="connsiteX4" fmla="*/ 12268200 w 12268200"/>
              <a:gd name="connsiteY4" fmla="*/ 177800 h 457200"/>
            </a:gdLst>
            <a:ahLst/>
            <a:cxnLst/>
            <a:rect l="l" t="t" r="r" b="b"/>
            <a:pathLst>
              <a:path w="12268200" h="457200">
                <a:moveTo>
                  <a:pt x="0" y="0"/>
                </a:moveTo>
                <a:cubicBezTo>
                  <a:pt x="612775" y="156633"/>
                  <a:pt x="1225550" y="313267"/>
                  <a:pt x="2260600" y="342900"/>
                </a:cubicBezTo>
                <a:cubicBezTo>
                  <a:pt x="3295650" y="372533"/>
                  <a:pt x="4980517" y="158750"/>
                  <a:pt x="6210300" y="177800"/>
                </a:cubicBezTo>
                <a:cubicBezTo>
                  <a:pt x="7440083" y="196850"/>
                  <a:pt x="8629650" y="457200"/>
                  <a:pt x="9639300" y="457200"/>
                </a:cubicBezTo>
                <a:cubicBezTo>
                  <a:pt x="10648950" y="457200"/>
                  <a:pt x="11458575" y="317500"/>
                  <a:pt x="12268200" y="177800"/>
                </a:cubicBezTo>
              </a:path>
            </a:pathLst>
          </a:custGeom>
          <a:noFill/>
          <a:ln w="12700" cap="sq">
            <a:solidFill>
              <a:schemeClr val="accent1">
                <a:alpha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5400" y="3246870"/>
            <a:ext cx="12230100" cy="927595"/>
          </a:xfrm>
          <a:custGeom>
            <a:avLst/>
            <a:gdLst>
              <a:gd name="connsiteX0" fmla="*/ 0 w 12230100"/>
              <a:gd name="connsiteY0" fmla="*/ 0 h 927595"/>
              <a:gd name="connsiteX1" fmla="*/ 2489200 w 12230100"/>
              <a:gd name="connsiteY1" fmla="*/ 927100 h 927595"/>
              <a:gd name="connsiteX2" fmla="*/ 5842000 w 12230100"/>
              <a:gd name="connsiteY2" fmla="*/ 139700 h 927595"/>
              <a:gd name="connsiteX3" fmla="*/ 9258300 w 12230100"/>
              <a:gd name="connsiteY3" fmla="*/ 889000 h 927595"/>
              <a:gd name="connsiteX4" fmla="*/ 12230100 w 12230100"/>
              <a:gd name="connsiteY4" fmla="*/ 127000 h 927595"/>
            </a:gdLst>
            <a:ahLst/>
            <a:cxnLst/>
            <a:rect l="l" t="t" r="r" b="b"/>
            <a:pathLst>
              <a:path w="12230100" h="927595">
                <a:moveTo>
                  <a:pt x="0" y="0"/>
                </a:moveTo>
                <a:cubicBezTo>
                  <a:pt x="757766" y="451908"/>
                  <a:pt x="1515533" y="903817"/>
                  <a:pt x="2489200" y="927100"/>
                </a:cubicBezTo>
                <a:cubicBezTo>
                  <a:pt x="3462867" y="950383"/>
                  <a:pt x="4713817" y="146050"/>
                  <a:pt x="5842000" y="139700"/>
                </a:cubicBezTo>
                <a:cubicBezTo>
                  <a:pt x="6970183" y="133350"/>
                  <a:pt x="8193617" y="891117"/>
                  <a:pt x="9258300" y="889000"/>
                </a:cubicBezTo>
                <a:cubicBezTo>
                  <a:pt x="10322983" y="886883"/>
                  <a:pt x="11276541" y="506941"/>
                  <a:pt x="12230100" y="127000"/>
                </a:cubicBezTo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31922" y="3441863"/>
            <a:ext cx="135813" cy="135813"/>
          </a:xfrm>
          <a:prstGeom prst="ellipse">
            <a:avLst/>
          </a:prstGeom>
          <a:solidFill>
            <a:schemeClr val="accent1"/>
          </a:solidFill>
          <a:ln w="41275" cap="sq">
            <a:solidFill>
              <a:schemeClr val="bg1"/>
            </a:solidFill>
            <a:miter/>
          </a:ln>
          <a:effectLst>
            <a:outerShdw blurRad="127000" sx="102000" sy="102000" algn="ctr" rotWithShape="0">
              <a:schemeClr val="accent1">
                <a:lumMod val="90000"/>
                <a:lumOff val="1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69304" y="3840063"/>
            <a:ext cx="135813" cy="135813"/>
          </a:xfrm>
          <a:prstGeom prst="ellipse">
            <a:avLst/>
          </a:prstGeom>
          <a:solidFill>
            <a:schemeClr val="accent1"/>
          </a:solidFill>
          <a:ln w="41275" cap="sq">
            <a:solidFill>
              <a:schemeClr val="bg1"/>
            </a:solidFill>
            <a:miter/>
          </a:ln>
          <a:effectLst>
            <a:outerShdw blurRad="127000" sx="102000" sy="102000" algn="ctr" rotWithShape="0">
              <a:schemeClr val="accent1">
                <a:lumMod val="90000"/>
                <a:lumOff val="1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009418" y="3469428"/>
            <a:ext cx="135813" cy="135813"/>
          </a:xfrm>
          <a:prstGeom prst="ellipse">
            <a:avLst/>
          </a:prstGeom>
          <a:solidFill>
            <a:schemeClr val="accent1"/>
          </a:solidFill>
          <a:ln w="41275" cap="sq">
            <a:solidFill>
              <a:schemeClr val="bg1"/>
            </a:solidFill>
            <a:miter/>
          </a:ln>
          <a:effectLst>
            <a:outerShdw blurRad="127000" sx="102000" sy="102000" algn="ctr" rotWithShape="0">
              <a:schemeClr val="accent1">
                <a:lumMod val="90000"/>
                <a:lumOff val="1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23404" y="2083464"/>
            <a:ext cx="3752849" cy="1238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实时翻译让跨国团队在文档协作中无障碍交流，提高工作效率。
例如，跨国研发团队可实时共享技术文档，加速项目进度。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3404" y="1286496"/>
            <a:ext cx="3752849" cy="695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跨国团队文档协作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00900" y="2100945"/>
            <a:ext cx="3752849" cy="1238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游客在异国他乡通过实时翻译与当地人交流，丰富旅行体验。
文化交流活动中，实时翻译促进不同文化之间的理解与融合。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200900" y="1303977"/>
            <a:ext cx="3752849" cy="695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旅游与文化交流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960786" y="4868476"/>
            <a:ext cx="3752849" cy="12642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学习者通过实时翻译理解外语技术视频内容，提升学习效果。
在线教育平台利用实时翻译为学生提供多语言学习资源。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960786" y="4071509"/>
            <a:ext cx="3752848" cy="695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外语技术视频学习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扩展应用场景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V="1">
            <a:off x="663109" y="466987"/>
            <a:ext cx="10858500" cy="5807868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V="1">
            <a:off x="506702" y="3639685"/>
            <a:ext cx="134051" cy="178768"/>
          </a:xfrm>
          <a:prstGeom prst="triangle">
            <a:avLst>
              <a:gd name="adj" fmla="val 77809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780164" y="590413"/>
            <a:ext cx="10631672" cy="5673599"/>
          </a:xfrm>
          <a:prstGeom prst="roundRect">
            <a:avLst>
              <a:gd name="adj" fmla="val 123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42900" sx="102000" sy="10200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 flipV="1">
            <a:off x="11550070" y="3637391"/>
            <a:ext cx="134051" cy="190973"/>
          </a:xfrm>
          <a:prstGeom prst="triangle">
            <a:avLst>
              <a:gd name="adj" fmla="val 76388"/>
            </a:avLst>
          </a:prstGeom>
          <a:solidFill>
            <a:schemeClr val="tx2">
              <a:lumMod val="75000"/>
              <a:lumOff val="25000"/>
            </a:schemeClr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2910338" y="1340705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2732738" y="1734624"/>
            <a:ext cx="2240101" cy="6571819"/>
          </a:xfrm>
          <a:prstGeom prst="triangle">
            <a:avLst/>
          </a:prstGeom>
          <a:noFill/>
          <a:ln w="9525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 flipH="1">
            <a:off x="6778431" y="1340707"/>
            <a:ext cx="2508647" cy="73596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1">
            <a:off x="7224577" y="1734626"/>
            <a:ext cx="2240101" cy="6571819"/>
          </a:xfrm>
          <a:prstGeom prst="triangle">
            <a:avLst/>
          </a:pr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 amt="100000"/>
          </a:blip>
          <a:srcRect l="894" t="2388" r="2080" b="53003"/>
          <a:stretch>
            <a:fillRect/>
          </a:stretch>
        </p:blipFill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 flipV="1">
            <a:off x="479419" y="3900484"/>
            <a:ext cx="11233163" cy="250865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 amt="20000"/>
          </a:blip>
          <a:srcRect l="4313" t="56843" r="4313" b="6746"/>
          <a:stretch>
            <a:fillRect/>
          </a:stretch>
        </p:blipFill>
        <p:spPr>
          <a:xfrm>
            <a:off x="479421" y="3900484"/>
            <a:ext cx="11233163" cy="2508650"/>
          </a:xfrm>
          <a:custGeom>
            <a:avLst/>
            <a:gdLst>
              <a:gd name="connsiteX0" fmla="*/ 5616582 w 11233163"/>
              <a:gd name="connsiteY0" fmla="*/ 0 h 2508650"/>
              <a:gd name="connsiteX1" fmla="*/ 11232884 w 11233163"/>
              <a:gd name="connsiteY1" fmla="*/ 2350060 h 2508650"/>
              <a:gd name="connsiteX2" fmla="*/ 11228872 w 11233163"/>
              <a:gd name="connsiteY2" fmla="*/ 2374376 h 2508650"/>
              <a:gd name="connsiteX3" fmla="*/ 11233163 w 11233163"/>
              <a:gd name="connsiteY3" fmla="*/ 2374376 h 2508650"/>
              <a:gd name="connsiteX4" fmla="*/ 11233163 w 11233163"/>
              <a:gd name="connsiteY4" fmla="*/ 2508650 h 2508650"/>
              <a:gd name="connsiteX5" fmla="*/ 11113363 w 11233163"/>
              <a:gd name="connsiteY5" fmla="*/ 2508650 h 2508650"/>
              <a:gd name="connsiteX6" fmla="*/ 119800 w 11233163"/>
              <a:gd name="connsiteY6" fmla="*/ 2508650 h 2508650"/>
              <a:gd name="connsiteX7" fmla="*/ 0 w 11233163"/>
              <a:gd name="connsiteY7" fmla="*/ 2508650 h 2508650"/>
              <a:gd name="connsiteX8" fmla="*/ 0 w 11233163"/>
              <a:gd name="connsiteY8" fmla="*/ 2374376 h 2508650"/>
              <a:gd name="connsiteX9" fmla="*/ 4291 w 11233163"/>
              <a:gd name="connsiteY9" fmla="*/ 2374376 h 2508650"/>
              <a:gd name="connsiteX10" fmla="*/ 279 w 11233163"/>
              <a:gd name="connsiteY10" fmla="*/ 2350060 h 2508650"/>
              <a:gd name="connsiteX11" fmla="*/ 5616582 w 11233163"/>
              <a:gd name="connsiteY11" fmla="*/ 0 h 2508650"/>
            </a:gdLst>
            <a:ahLst/>
            <a:cxnLst/>
            <a:rect l="l" t="t" r="r" b="b"/>
            <a:pathLst>
              <a:path w="11233163" h="2508650">
                <a:moveTo>
                  <a:pt x="5616582" y="0"/>
                </a:moveTo>
                <a:cubicBezTo>
                  <a:pt x="7277068" y="0"/>
                  <a:pt x="11194777" y="1716939"/>
                  <a:pt x="11232884" y="2350060"/>
                </a:cubicBezTo>
                <a:lnTo>
                  <a:pt x="11228872" y="2374376"/>
                </a:lnTo>
                <a:lnTo>
                  <a:pt x="11233163" y="2374376"/>
                </a:lnTo>
                <a:lnTo>
                  <a:pt x="11233163" y="2508650"/>
                </a:lnTo>
                <a:lnTo>
                  <a:pt x="11113363" y="2508650"/>
                </a:lnTo>
                <a:lnTo>
                  <a:pt x="119800" y="2508650"/>
                </a:lnTo>
                <a:lnTo>
                  <a:pt x="0" y="2508650"/>
                </a:lnTo>
                <a:lnTo>
                  <a:pt x="0" y="2374376"/>
                </a:lnTo>
                <a:lnTo>
                  <a:pt x="4291" y="2374376"/>
                </a:lnTo>
                <a:lnTo>
                  <a:pt x="279" y="2350060"/>
                </a:lnTo>
                <a:cubicBezTo>
                  <a:pt x="38386" y="1716939"/>
                  <a:pt x="3956096" y="0"/>
                  <a:pt x="561658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flipV="1">
            <a:off x="618637" y="4039818"/>
            <a:ext cx="10960144" cy="2304000"/>
          </a:xfrm>
          <a:custGeom>
            <a:avLst/>
            <a:gdLst>
              <a:gd name="connsiteX0" fmla="*/ 0 w 11233163"/>
              <a:gd name="connsiteY0" fmla="*/ 0 h 2508650"/>
              <a:gd name="connsiteX1" fmla="*/ 119800 w 11233163"/>
              <a:gd name="connsiteY1" fmla="*/ 0 h 2508650"/>
              <a:gd name="connsiteX2" fmla="*/ 11113363 w 11233163"/>
              <a:gd name="connsiteY2" fmla="*/ 0 h 2508650"/>
              <a:gd name="connsiteX3" fmla="*/ 11233163 w 11233163"/>
              <a:gd name="connsiteY3" fmla="*/ 0 h 2508650"/>
              <a:gd name="connsiteX4" fmla="*/ 11233163 w 11233163"/>
              <a:gd name="connsiteY4" fmla="*/ 134274 h 2508650"/>
              <a:gd name="connsiteX5" fmla="*/ 11228872 w 11233163"/>
              <a:gd name="connsiteY5" fmla="*/ 134274 h 2508650"/>
              <a:gd name="connsiteX6" fmla="*/ 11232884 w 11233163"/>
              <a:gd name="connsiteY6" fmla="*/ 158590 h 2508650"/>
              <a:gd name="connsiteX7" fmla="*/ 5616582 w 11233163"/>
              <a:gd name="connsiteY7" fmla="*/ 2508650 h 2508650"/>
              <a:gd name="connsiteX8" fmla="*/ 279 w 11233163"/>
              <a:gd name="connsiteY8" fmla="*/ 158590 h 2508650"/>
              <a:gd name="connsiteX9" fmla="*/ 4291 w 11233163"/>
              <a:gd name="connsiteY9" fmla="*/ 134274 h 2508650"/>
              <a:gd name="connsiteX10" fmla="*/ 0 w 11233163"/>
              <a:gd name="connsiteY10" fmla="*/ 134274 h 2508650"/>
            </a:gdLst>
            <a:ahLst/>
            <a:cxnLst/>
            <a:rect l="l" t="t" r="r" b="b"/>
            <a:pathLst>
              <a:path w="11233163" h="2508650">
                <a:moveTo>
                  <a:pt x="0" y="0"/>
                </a:moveTo>
                <a:lnTo>
                  <a:pt x="119800" y="0"/>
                </a:lnTo>
                <a:lnTo>
                  <a:pt x="11113363" y="0"/>
                </a:lnTo>
                <a:lnTo>
                  <a:pt x="11233163" y="0"/>
                </a:lnTo>
                <a:lnTo>
                  <a:pt x="11233163" y="134274"/>
                </a:lnTo>
                <a:lnTo>
                  <a:pt x="11228872" y="134274"/>
                </a:lnTo>
                <a:lnTo>
                  <a:pt x="11232884" y="158590"/>
                </a:lnTo>
                <a:cubicBezTo>
                  <a:pt x="11194777" y="791711"/>
                  <a:pt x="7277068" y="2508650"/>
                  <a:pt x="5616582" y="2508650"/>
                </a:cubicBezTo>
                <a:cubicBezTo>
                  <a:pt x="3956096" y="2508650"/>
                  <a:pt x="38386" y="791711"/>
                  <a:pt x="279" y="158590"/>
                </a:cubicBezTo>
                <a:lnTo>
                  <a:pt x="4291" y="134274"/>
                </a:lnTo>
                <a:lnTo>
                  <a:pt x="0" y="134274"/>
                </a:lnTo>
                <a:close/>
              </a:path>
            </a:pathLst>
          </a:custGeom>
          <a:noFill/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236730" y="2540"/>
            <a:ext cx="740830" cy="1513496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6709" y="607297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236730" y="-446326"/>
            <a:ext cx="740830" cy="176448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7753" y="2701965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38691" y="-2422574"/>
            <a:ext cx="4563360" cy="456336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290" y="5886420"/>
            <a:ext cx="854463" cy="854463"/>
          </a:xfrm>
          <a:prstGeom prst="ellipse">
            <a:avLst/>
          </a:prstGeom>
          <a:gradFill>
            <a:gsLst>
              <a:gs pos="4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11188911" y="494641"/>
            <a:ext cx="267184" cy="993601"/>
          </a:xfrm>
          <a:custGeom>
            <a:avLst/>
            <a:gdLst>
              <a:gd name="connsiteX0" fmla="*/ 141590 w 195422"/>
              <a:gd name="connsiteY0" fmla="*/ 26916 h 726732"/>
              <a:gd name="connsiteX1" fmla="*/ 168506 w 195422"/>
              <a:gd name="connsiteY1" fmla="*/ 0 h 726732"/>
              <a:gd name="connsiteX2" fmla="*/ 195422 w 195422"/>
              <a:gd name="connsiteY2" fmla="*/ 26916 h 726732"/>
              <a:gd name="connsiteX3" fmla="*/ 168506 w 195422"/>
              <a:gd name="connsiteY3" fmla="*/ 53832 h 726732"/>
              <a:gd name="connsiteX4" fmla="*/ 141590 w 195422"/>
              <a:gd name="connsiteY4" fmla="*/ 26916 h 726732"/>
              <a:gd name="connsiteX5" fmla="*/ 141590 w 195422"/>
              <a:gd name="connsiteY5" fmla="*/ 195141 h 726732"/>
              <a:gd name="connsiteX6" fmla="*/ 168506 w 195422"/>
              <a:gd name="connsiteY6" fmla="*/ 168225 h 726732"/>
              <a:gd name="connsiteX7" fmla="*/ 195422 w 195422"/>
              <a:gd name="connsiteY7" fmla="*/ 195141 h 726732"/>
              <a:gd name="connsiteX8" fmla="*/ 168506 w 195422"/>
              <a:gd name="connsiteY8" fmla="*/ 222057 h 726732"/>
              <a:gd name="connsiteX9" fmla="*/ 141590 w 195422"/>
              <a:gd name="connsiteY9" fmla="*/ 195141 h 726732"/>
              <a:gd name="connsiteX10" fmla="*/ 141590 w 195422"/>
              <a:gd name="connsiteY10" fmla="*/ 363366 h 726732"/>
              <a:gd name="connsiteX11" fmla="*/ 168506 w 195422"/>
              <a:gd name="connsiteY11" fmla="*/ 336450 h 726732"/>
              <a:gd name="connsiteX12" fmla="*/ 195422 w 195422"/>
              <a:gd name="connsiteY12" fmla="*/ 363366 h 726732"/>
              <a:gd name="connsiteX13" fmla="*/ 168506 w 195422"/>
              <a:gd name="connsiteY13" fmla="*/ 390282 h 726732"/>
              <a:gd name="connsiteX14" fmla="*/ 141590 w 195422"/>
              <a:gd name="connsiteY14" fmla="*/ 363366 h 726732"/>
              <a:gd name="connsiteX15" fmla="*/ 141590 w 195422"/>
              <a:gd name="connsiteY15" fmla="*/ 531591 h 726732"/>
              <a:gd name="connsiteX16" fmla="*/ 168506 w 195422"/>
              <a:gd name="connsiteY16" fmla="*/ 504675 h 726732"/>
              <a:gd name="connsiteX17" fmla="*/ 195422 w 195422"/>
              <a:gd name="connsiteY17" fmla="*/ 531591 h 726732"/>
              <a:gd name="connsiteX18" fmla="*/ 168506 w 195422"/>
              <a:gd name="connsiteY18" fmla="*/ 558507 h 726732"/>
              <a:gd name="connsiteX19" fmla="*/ 141590 w 195422"/>
              <a:gd name="connsiteY19" fmla="*/ 531591 h 726732"/>
              <a:gd name="connsiteX20" fmla="*/ 141590 w 195422"/>
              <a:gd name="connsiteY20" fmla="*/ 699816 h 726732"/>
              <a:gd name="connsiteX21" fmla="*/ 168506 w 195422"/>
              <a:gd name="connsiteY21" fmla="*/ 672900 h 726732"/>
              <a:gd name="connsiteX22" fmla="*/ 195422 w 195422"/>
              <a:gd name="connsiteY22" fmla="*/ 699816 h 726732"/>
              <a:gd name="connsiteX23" fmla="*/ 168506 w 195422"/>
              <a:gd name="connsiteY23" fmla="*/ 726732 h 726732"/>
              <a:gd name="connsiteX24" fmla="*/ 141590 w 195422"/>
              <a:gd name="connsiteY24" fmla="*/ 699816 h 726732"/>
              <a:gd name="connsiteX25" fmla="*/ 0 w 195422"/>
              <a:gd name="connsiteY25" fmla="*/ 26916 h 726732"/>
              <a:gd name="connsiteX26" fmla="*/ 26916 w 195422"/>
              <a:gd name="connsiteY26" fmla="*/ 0 h 726732"/>
              <a:gd name="connsiteX27" fmla="*/ 53832 w 195422"/>
              <a:gd name="connsiteY27" fmla="*/ 26916 h 726732"/>
              <a:gd name="connsiteX28" fmla="*/ 26916 w 195422"/>
              <a:gd name="connsiteY28" fmla="*/ 53832 h 726732"/>
              <a:gd name="connsiteX29" fmla="*/ 0 w 195422"/>
              <a:gd name="connsiteY29" fmla="*/ 26916 h 726732"/>
              <a:gd name="connsiteX30" fmla="*/ 0 w 195422"/>
              <a:gd name="connsiteY30" fmla="*/ 195141 h 726732"/>
              <a:gd name="connsiteX31" fmla="*/ 26916 w 195422"/>
              <a:gd name="connsiteY31" fmla="*/ 168225 h 726732"/>
              <a:gd name="connsiteX32" fmla="*/ 53832 w 195422"/>
              <a:gd name="connsiteY32" fmla="*/ 195141 h 726732"/>
              <a:gd name="connsiteX33" fmla="*/ 26916 w 195422"/>
              <a:gd name="connsiteY33" fmla="*/ 222057 h 726732"/>
              <a:gd name="connsiteX34" fmla="*/ 0 w 195422"/>
              <a:gd name="connsiteY34" fmla="*/ 195141 h 726732"/>
              <a:gd name="connsiteX35" fmla="*/ 0 w 195422"/>
              <a:gd name="connsiteY35" fmla="*/ 363366 h 726732"/>
              <a:gd name="connsiteX36" fmla="*/ 26916 w 195422"/>
              <a:gd name="connsiteY36" fmla="*/ 336450 h 726732"/>
              <a:gd name="connsiteX37" fmla="*/ 53832 w 195422"/>
              <a:gd name="connsiteY37" fmla="*/ 363366 h 726732"/>
              <a:gd name="connsiteX38" fmla="*/ 26916 w 195422"/>
              <a:gd name="connsiteY38" fmla="*/ 390282 h 726732"/>
              <a:gd name="connsiteX39" fmla="*/ 0 w 195422"/>
              <a:gd name="connsiteY39" fmla="*/ 363366 h 726732"/>
              <a:gd name="connsiteX40" fmla="*/ 0 w 195422"/>
              <a:gd name="connsiteY40" fmla="*/ 531591 h 726732"/>
              <a:gd name="connsiteX41" fmla="*/ 26916 w 195422"/>
              <a:gd name="connsiteY41" fmla="*/ 504675 h 726732"/>
              <a:gd name="connsiteX42" fmla="*/ 53832 w 195422"/>
              <a:gd name="connsiteY42" fmla="*/ 531591 h 726732"/>
              <a:gd name="connsiteX43" fmla="*/ 26916 w 195422"/>
              <a:gd name="connsiteY43" fmla="*/ 558507 h 726732"/>
              <a:gd name="connsiteX44" fmla="*/ 0 w 195422"/>
              <a:gd name="connsiteY44" fmla="*/ 531591 h 726732"/>
              <a:gd name="connsiteX45" fmla="*/ 0 w 195422"/>
              <a:gd name="connsiteY45" fmla="*/ 699816 h 726732"/>
              <a:gd name="connsiteX46" fmla="*/ 26916 w 195422"/>
              <a:gd name="connsiteY46" fmla="*/ 672900 h 726732"/>
              <a:gd name="connsiteX47" fmla="*/ 53832 w 195422"/>
              <a:gd name="connsiteY47" fmla="*/ 699816 h 726732"/>
              <a:gd name="connsiteX48" fmla="*/ 26916 w 195422"/>
              <a:gd name="connsiteY48" fmla="*/ 726732 h 726732"/>
              <a:gd name="connsiteX49" fmla="*/ 0 w 195422"/>
              <a:gd name="connsiteY49" fmla="*/ 699816 h 726732"/>
            </a:gdLst>
            <a:ahLst/>
            <a:cxnLst/>
            <a:rect l="l" t="t" r="r" b="b"/>
            <a:pathLst>
              <a:path w="195422" h="726732">
                <a:moveTo>
                  <a:pt x="141590" y="26916"/>
                </a:moveTo>
                <a:cubicBezTo>
                  <a:pt x="141590" y="12051"/>
                  <a:pt x="153641" y="0"/>
                  <a:pt x="168506" y="0"/>
                </a:cubicBezTo>
                <a:cubicBezTo>
                  <a:pt x="183371" y="0"/>
                  <a:pt x="195422" y="12051"/>
                  <a:pt x="195422" y="26916"/>
                </a:cubicBezTo>
                <a:cubicBezTo>
                  <a:pt x="195422" y="41781"/>
                  <a:pt x="183371" y="53832"/>
                  <a:pt x="168506" y="53832"/>
                </a:cubicBezTo>
                <a:cubicBezTo>
                  <a:pt x="153641" y="53832"/>
                  <a:pt x="141590" y="41781"/>
                  <a:pt x="141590" y="26916"/>
                </a:cubicBezTo>
                <a:close/>
                <a:moveTo>
                  <a:pt x="141590" y="195141"/>
                </a:moveTo>
                <a:cubicBezTo>
                  <a:pt x="141590" y="180276"/>
                  <a:pt x="153641" y="168225"/>
                  <a:pt x="168506" y="168225"/>
                </a:cubicBezTo>
                <a:cubicBezTo>
                  <a:pt x="183371" y="168225"/>
                  <a:pt x="195422" y="180276"/>
                  <a:pt x="195422" y="195141"/>
                </a:cubicBezTo>
                <a:cubicBezTo>
                  <a:pt x="195422" y="210006"/>
                  <a:pt x="183371" y="222057"/>
                  <a:pt x="168506" y="222057"/>
                </a:cubicBezTo>
                <a:cubicBezTo>
                  <a:pt x="153641" y="222057"/>
                  <a:pt x="141590" y="210006"/>
                  <a:pt x="141590" y="195141"/>
                </a:cubicBezTo>
                <a:close/>
                <a:moveTo>
                  <a:pt x="141590" y="363366"/>
                </a:moveTo>
                <a:cubicBezTo>
                  <a:pt x="141590" y="348501"/>
                  <a:pt x="153641" y="336450"/>
                  <a:pt x="168506" y="336450"/>
                </a:cubicBezTo>
                <a:cubicBezTo>
                  <a:pt x="183371" y="336450"/>
                  <a:pt x="195422" y="348501"/>
                  <a:pt x="195422" y="363366"/>
                </a:cubicBezTo>
                <a:cubicBezTo>
                  <a:pt x="195422" y="378231"/>
                  <a:pt x="183371" y="390282"/>
                  <a:pt x="168506" y="390282"/>
                </a:cubicBezTo>
                <a:cubicBezTo>
                  <a:pt x="153641" y="390282"/>
                  <a:pt x="141590" y="378231"/>
                  <a:pt x="141590" y="363366"/>
                </a:cubicBezTo>
                <a:close/>
                <a:moveTo>
                  <a:pt x="141590" y="531591"/>
                </a:moveTo>
                <a:cubicBezTo>
                  <a:pt x="141590" y="516726"/>
                  <a:pt x="153641" y="504675"/>
                  <a:pt x="168506" y="504675"/>
                </a:cubicBezTo>
                <a:cubicBezTo>
                  <a:pt x="183371" y="504675"/>
                  <a:pt x="195422" y="516726"/>
                  <a:pt x="195422" y="531591"/>
                </a:cubicBezTo>
                <a:cubicBezTo>
                  <a:pt x="195422" y="546456"/>
                  <a:pt x="183371" y="558507"/>
                  <a:pt x="168506" y="558507"/>
                </a:cubicBezTo>
                <a:cubicBezTo>
                  <a:pt x="153641" y="558507"/>
                  <a:pt x="141590" y="546456"/>
                  <a:pt x="141590" y="531591"/>
                </a:cubicBezTo>
                <a:close/>
                <a:moveTo>
                  <a:pt x="141590" y="699816"/>
                </a:moveTo>
                <a:cubicBezTo>
                  <a:pt x="141590" y="684951"/>
                  <a:pt x="153641" y="672900"/>
                  <a:pt x="168506" y="672900"/>
                </a:cubicBezTo>
                <a:cubicBezTo>
                  <a:pt x="183371" y="672900"/>
                  <a:pt x="195422" y="684951"/>
                  <a:pt x="195422" y="699816"/>
                </a:cubicBezTo>
                <a:cubicBezTo>
                  <a:pt x="195422" y="714681"/>
                  <a:pt x="183371" y="726732"/>
                  <a:pt x="168506" y="726732"/>
                </a:cubicBezTo>
                <a:cubicBezTo>
                  <a:pt x="153641" y="726732"/>
                  <a:pt x="141590" y="714681"/>
                  <a:pt x="141590" y="699816"/>
                </a:cubicBezTo>
                <a:close/>
                <a:moveTo>
                  <a:pt x="0" y="26916"/>
                </a:moveTo>
                <a:cubicBezTo>
                  <a:pt x="0" y="12051"/>
                  <a:pt x="12051" y="0"/>
                  <a:pt x="26916" y="0"/>
                </a:cubicBezTo>
                <a:cubicBezTo>
                  <a:pt x="41781" y="0"/>
                  <a:pt x="53832" y="12051"/>
                  <a:pt x="53832" y="26916"/>
                </a:cubicBezTo>
                <a:cubicBezTo>
                  <a:pt x="53832" y="41781"/>
                  <a:pt x="41781" y="53832"/>
                  <a:pt x="26916" y="53832"/>
                </a:cubicBezTo>
                <a:cubicBezTo>
                  <a:pt x="12051" y="53832"/>
                  <a:pt x="0" y="41781"/>
                  <a:pt x="0" y="26916"/>
                </a:cubicBezTo>
                <a:close/>
                <a:moveTo>
                  <a:pt x="0" y="195141"/>
                </a:moveTo>
                <a:cubicBezTo>
                  <a:pt x="0" y="180276"/>
                  <a:pt x="12051" y="168225"/>
                  <a:pt x="26916" y="168225"/>
                </a:cubicBezTo>
                <a:cubicBezTo>
                  <a:pt x="41781" y="168225"/>
                  <a:pt x="53832" y="180276"/>
                  <a:pt x="53832" y="195141"/>
                </a:cubicBezTo>
                <a:cubicBezTo>
                  <a:pt x="53832" y="210006"/>
                  <a:pt x="41781" y="222057"/>
                  <a:pt x="26916" y="222057"/>
                </a:cubicBezTo>
                <a:cubicBezTo>
                  <a:pt x="12051" y="222057"/>
                  <a:pt x="0" y="210006"/>
                  <a:pt x="0" y="195141"/>
                </a:cubicBezTo>
                <a:close/>
                <a:moveTo>
                  <a:pt x="0" y="363366"/>
                </a:moveTo>
                <a:cubicBezTo>
                  <a:pt x="0" y="348501"/>
                  <a:pt x="12051" y="336450"/>
                  <a:pt x="26916" y="336450"/>
                </a:cubicBezTo>
                <a:cubicBezTo>
                  <a:pt x="41781" y="336450"/>
                  <a:pt x="53832" y="348501"/>
                  <a:pt x="53832" y="363366"/>
                </a:cubicBezTo>
                <a:cubicBezTo>
                  <a:pt x="53832" y="378231"/>
                  <a:pt x="41781" y="390282"/>
                  <a:pt x="26916" y="390282"/>
                </a:cubicBezTo>
                <a:cubicBezTo>
                  <a:pt x="12051" y="390282"/>
                  <a:pt x="0" y="378231"/>
                  <a:pt x="0" y="363366"/>
                </a:cubicBezTo>
                <a:close/>
                <a:moveTo>
                  <a:pt x="0" y="531591"/>
                </a:moveTo>
                <a:cubicBezTo>
                  <a:pt x="0" y="516726"/>
                  <a:pt x="12051" y="504675"/>
                  <a:pt x="26916" y="504675"/>
                </a:cubicBezTo>
                <a:cubicBezTo>
                  <a:pt x="41781" y="504675"/>
                  <a:pt x="53832" y="516726"/>
                  <a:pt x="53832" y="531591"/>
                </a:cubicBezTo>
                <a:cubicBezTo>
                  <a:pt x="53832" y="546456"/>
                  <a:pt x="41781" y="558507"/>
                  <a:pt x="26916" y="558507"/>
                </a:cubicBezTo>
                <a:cubicBezTo>
                  <a:pt x="12051" y="558507"/>
                  <a:pt x="0" y="546456"/>
                  <a:pt x="0" y="531591"/>
                </a:cubicBezTo>
                <a:close/>
                <a:moveTo>
                  <a:pt x="0" y="699816"/>
                </a:moveTo>
                <a:cubicBezTo>
                  <a:pt x="0" y="684951"/>
                  <a:pt x="12051" y="672900"/>
                  <a:pt x="26916" y="672900"/>
                </a:cubicBezTo>
                <a:cubicBezTo>
                  <a:pt x="41781" y="672900"/>
                  <a:pt x="53832" y="684951"/>
                  <a:pt x="53832" y="699816"/>
                </a:cubicBezTo>
                <a:cubicBezTo>
                  <a:pt x="53832" y="714681"/>
                  <a:pt x="41781" y="726732"/>
                  <a:pt x="26916" y="726732"/>
                </a:cubicBezTo>
                <a:cubicBezTo>
                  <a:pt x="12051" y="726732"/>
                  <a:pt x="0" y="714681"/>
                  <a:pt x="0" y="69981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60103" y="-998620"/>
            <a:ext cx="3271795" cy="32364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gradFill>
                  <a:gsLst>
                    <a:gs pos="0">
                      <a:srgbClr val="0265FC">
                        <a:alpha val="100000"/>
                      </a:srgbClr>
                    </a:gs>
                    <a:gs pos="100000">
                      <a:srgbClr val="CCE0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445429" y="2083468"/>
            <a:ext cx="7301143" cy="17907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二、主流AI翻译模型对比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322746" y="639793"/>
            <a:ext cx="568799" cy="413406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10307" y="1744925"/>
            <a:ext cx="6440271" cy="2999758"/>
          </a:xfrm>
          <a:custGeom>
            <a:avLst/>
            <a:gdLst>
              <a:gd name="connsiteX0" fmla="*/ 0 w 6440271"/>
              <a:gd name="connsiteY0" fmla="*/ 0 h 2999758"/>
              <a:gd name="connsiteX1" fmla="*/ 1513036 w 6440271"/>
              <a:gd name="connsiteY1" fmla="*/ 131569 h 2999758"/>
              <a:gd name="connsiteX2" fmla="*/ 631528 w 6440271"/>
              <a:gd name="connsiteY2" fmla="*/ 782832 h 2999758"/>
              <a:gd name="connsiteX3" fmla="*/ 3835218 w 6440271"/>
              <a:gd name="connsiteY3" fmla="*/ 953871 h 2999758"/>
              <a:gd name="connsiteX4" fmla="*/ 2526113 w 6440271"/>
              <a:gd name="connsiteY4" fmla="*/ 1986682 h 2999758"/>
              <a:gd name="connsiteX5" fmla="*/ 6440271 w 6440271"/>
              <a:gd name="connsiteY5" fmla="*/ 2999758 h 2999758"/>
            </a:gdLst>
            <a:ahLst/>
            <a:cxnLst/>
            <a:rect l="l" t="t" r="r" b="b"/>
            <a:pathLst>
              <a:path w="6440271" h="2999758">
                <a:moveTo>
                  <a:pt x="0" y="0"/>
                </a:moveTo>
                <a:cubicBezTo>
                  <a:pt x="703890" y="548"/>
                  <a:pt x="1407781" y="1097"/>
                  <a:pt x="1513036" y="131569"/>
                </a:cubicBezTo>
                <a:cubicBezTo>
                  <a:pt x="1618291" y="262041"/>
                  <a:pt x="244498" y="645782"/>
                  <a:pt x="631528" y="782832"/>
                </a:cubicBezTo>
                <a:cubicBezTo>
                  <a:pt x="1018558" y="919882"/>
                  <a:pt x="3519454" y="753229"/>
                  <a:pt x="3835218" y="953871"/>
                </a:cubicBezTo>
                <a:cubicBezTo>
                  <a:pt x="4150982" y="1154513"/>
                  <a:pt x="1966946" y="1606231"/>
                  <a:pt x="2526113" y="1986682"/>
                </a:cubicBezTo>
                <a:cubicBezTo>
                  <a:pt x="3085280" y="2367133"/>
                  <a:pt x="5392110" y="2844069"/>
                  <a:pt x="6440271" y="2999758"/>
                </a:cubicBezTo>
              </a:path>
            </a:pathLst>
          </a:custGeom>
          <a:noFill/>
          <a:ln w="3810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282823" y="2352515"/>
            <a:ext cx="248603" cy="248603"/>
            <a:chOff x="2282823" y="2352515"/>
            <a:chExt cx="248603" cy="248603"/>
          </a:xfrm>
        </p:grpSpPr>
        <p:sp>
          <p:nvSpPr>
            <p:cNvPr id="5" name="标题 1"/>
            <p:cNvSpPr txBox="1"/>
            <p:nvPr/>
          </p:nvSpPr>
          <p:spPr>
            <a:xfrm>
              <a:off x="2339416" y="2409108"/>
              <a:ext cx="135416" cy="135416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2282823" y="2352515"/>
              <a:ext cx="248603" cy="248603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521323" y="2611595"/>
            <a:ext cx="248603" cy="248603"/>
            <a:chOff x="5521323" y="2611595"/>
            <a:chExt cx="248603" cy="248603"/>
          </a:xfrm>
        </p:grpSpPr>
        <p:sp>
          <p:nvSpPr>
            <p:cNvPr id="8" name="标题 1"/>
            <p:cNvSpPr txBox="1"/>
            <p:nvPr/>
          </p:nvSpPr>
          <p:spPr>
            <a:xfrm>
              <a:off x="5577916" y="2668188"/>
              <a:ext cx="135416" cy="135416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521323" y="2611595"/>
              <a:ext cx="248603" cy="248603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127363" y="4623275"/>
            <a:ext cx="248603" cy="248603"/>
            <a:chOff x="8127363" y="4623275"/>
            <a:chExt cx="248603" cy="248603"/>
          </a:xfrm>
        </p:grpSpPr>
        <p:sp>
          <p:nvSpPr>
            <p:cNvPr id="11" name="标题 1"/>
            <p:cNvSpPr txBox="1"/>
            <p:nvPr/>
          </p:nvSpPr>
          <p:spPr>
            <a:xfrm>
              <a:off x="8183956" y="4679868"/>
              <a:ext cx="135416" cy="135416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8127363" y="4623275"/>
              <a:ext cx="248603" cy="248603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3" name="标题 1"/>
          <p:cNvSpPr txBox="1"/>
          <p:nvPr/>
        </p:nvSpPr>
        <p:spPr>
          <a:xfrm>
            <a:off x="8560241" y="5033652"/>
            <a:ext cx="3060054" cy="102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FunASR的多语言支持较弱，主要集中在中文场景，限制了其在国际市场的应用。
例如，在处理其他语言时，其准确率和翻译效果可能不如专门的多语言模型。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3280" y="3148271"/>
            <a:ext cx="3017520" cy="102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5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FunASR专注于语音识别，尤其在中文场景下表现优异，准确率高。
例如，在中文语音识别任务中，FunASR的准确率可达95%以上。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083741" y="2759651"/>
            <a:ext cx="3047139" cy="102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阿里巴巴开发的FunASR在中文语音识别方面进行了深度优化，适合中文应用场景。
它的高准确率使其在中文语音识别任务中表现突出，为用户提供可靠的翻译服务。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560241" y="3870960"/>
            <a:ext cx="611074" cy="61107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6600000" scaled="0"/>
          </a:gradFill>
          <a:ln cap="sq">
            <a:noFill/>
          </a:ln>
          <a:effectLst>
            <a:outerShdw blurRad="508000" dist="431800" dir="21540000" sx="54000" sy="54000" algn="b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083741" y="1625199"/>
            <a:ext cx="611074" cy="591359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6600000" scaled="0"/>
          </a:gradFill>
          <a:ln cap="sq">
            <a:noFill/>
          </a:ln>
          <a:effectLst>
            <a:outerShdw blurRad="508000" dist="431800" dir="21540000" sx="54000" sy="54000" algn="b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43280" y="1988820"/>
            <a:ext cx="611074" cy="6110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6600000" scaled="0"/>
          </a:gradFill>
          <a:ln cap="sq">
            <a:noFill/>
          </a:ln>
          <a:effectLst>
            <a:outerShdw blurRad="508000" dist="431800" dir="21540000" sx="54000" sy="54000" algn="b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43280" y="2767271"/>
            <a:ext cx="3017520" cy="3765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核心能力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101080" y="2348171"/>
            <a:ext cx="3017520" cy="3765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优点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64880" y="4646871"/>
            <a:ext cx="3055620" cy="3765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缺点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FunASR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5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5110" y="5242560"/>
            <a:ext cx="12669520" cy="1615440"/>
          </a:xfrm>
          <a:prstGeom prst="ellipse">
            <a:avLst/>
          </a:prstGeom>
          <a:gradFill>
            <a:gsLst>
              <a:gs pos="47000">
                <a:schemeClr val="accent1">
                  <a:lumMod val="20000"/>
                  <a:lumOff val="80000"/>
                  <a:alpha val="0"/>
                </a:schemeClr>
              </a:gs>
              <a:gs pos="59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60170" y="4988560"/>
            <a:ext cx="9458960" cy="1247140"/>
          </a:xfrm>
          <a:prstGeom prst="ellipse">
            <a:avLst/>
          </a:prstGeom>
          <a:gradFill>
            <a:gsLst>
              <a:gs pos="43000">
                <a:schemeClr val="accent1">
                  <a:lumMod val="60000"/>
                  <a:lumOff val="40000"/>
                  <a:alpha val="0"/>
                </a:schemeClr>
              </a:gs>
              <a:gs pos="68000">
                <a:schemeClr val="accent1">
                  <a:lumMod val="60000"/>
                  <a:lumOff val="40000"/>
                  <a:alpha val="100000"/>
                </a:schemeClr>
              </a:gs>
            </a:gsLst>
            <a:lin ang="56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60170" y="4823460"/>
            <a:ext cx="9458960" cy="1247140"/>
          </a:xfrm>
          <a:prstGeom prst="ellipse">
            <a:avLst/>
          </a:prstGeom>
          <a:gradFill>
            <a:gsLst>
              <a:gs pos="43000">
                <a:schemeClr val="accent1">
                  <a:lumMod val="20000"/>
                  <a:lumOff val="80000"/>
                  <a:alpha val="0"/>
                </a:schemeClr>
              </a:gs>
              <a:gs pos="48000">
                <a:schemeClr val="accent1">
                  <a:lumMod val="20000"/>
                  <a:lumOff val="80000"/>
                  <a:alpha val="0"/>
                </a:schemeClr>
              </a:gs>
              <a:gs pos="58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1749893" y="2235546"/>
            <a:ext cx="1128820" cy="1309432"/>
            <a:chOff x="1749893" y="2235546"/>
            <a:chExt cx="1128820" cy="1309432"/>
          </a:xfrm>
        </p:grpSpPr>
        <p:sp>
          <p:nvSpPr>
            <p:cNvPr id="7" name="标题 1"/>
            <p:cNvSpPr txBox="1"/>
            <p:nvPr/>
          </p:nvSpPr>
          <p:spPr>
            <a:xfrm>
              <a:off x="1749893" y="2235546"/>
              <a:ext cx="1128820" cy="1309432"/>
            </a:xfrm>
            <a:custGeom>
              <a:avLst/>
              <a:gdLst>
                <a:gd name="connsiteX0" fmla="*/ 482290 w 1727200"/>
                <a:gd name="connsiteY0" fmla="*/ 1812898 h 2003553"/>
                <a:gd name="connsiteX1" fmla="*/ 872744 w 1727200"/>
                <a:gd name="connsiteY1" fmla="*/ 1812898 h 2003553"/>
                <a:gd name="connsiteX2" fmla="*/ 872744 w 1727200"/>
                <a:gd name="connsiteY2" fmla="*/ 1998981 h 2003553"/>
                <a:gd name="connsiteX3" fmla="*/ 863600 w 1727200"/>
                <a:gd name="connsiteY3" fmla="*/ 2003553 h 2003553"/>
                <a:gd name="connsiteX4" fmla="*/ 863600 w 1727200"/>
                <a:gd name="connsiteY4" fmla="*/ 0 h 2003553"/>
                <a:gd name="connsiteX5" fmla="*/ 1727200 w 1727200"/>
                <a:gd name="connsiteY5" fmla="*/ 431800 h 2003553"/>
                <a:gd name="connsiteX6" fmla="*/ 1727200 w 1727200"/>
                <a:gd name="connsiteY6" fmla="*/ 942289 h 2003553"/>
                <a:gd name="connsiteX7" fmla="*/ 872744 w 1727200"/>
                <a:gd name="connsiteY7" fmla="*/ 942289 h 2003553"/>
                <a:gd name="connsiteX8" fmla="*/ 872744 w 1727200"/>
                <a:gd name="connsiteY8" fmla="*/ 958053 h 2003553"/>
                <a:gd name="connsiteX9" fmla="*/ 872745 w 1727200"/>
                <a:gd name="connsiteY9" fmla="*/ 958055 h 2003553"/>
                <a:gd name="connsiteX10" fmla="*/ 872745 w 1727200"/>
                <a:gd name="connsiteY10" fmla="*/ 1812897 h 2003553"/>
                <a:gd name="connsiteX11" fmla="*/ 482291 w 1727200"/>
                <a:gd name="connsiteY11" fmla="*/ 1812897 h 2003553"/>
                <a:gd name="connsiteX12" fmla="*/ 386444 w 1727200"/>
                <a:gd name="connsiteY12" fmla="*/ 1764974 h 2003553"/>
                <a:gd name="connsiteX13" fmla="*/ 863601 w 1727200"/>
                <a:gd name="connsiteY13" fmla="*/ 942290 h 2003553"/>
                <a:gd name="connsiteX14" fmla="*/ 863600 w 1727200"/>
                <a:gd name="connsiteY14" fmla="*/ 942289 h 2003553"/>
                <a:gd name="connsiteX15" fmla="*/ 386443 w 1727200"/>
                <a:gd name="connsiteY15" fmla="*/ 1764974 h 2003553"/>
                <a:gd name="connsiteX16" fmla="*/ 0 w 1727200"/>
                <a:gd name="connsiteY16" fmla="*/ 1571752 h 2003553"/>
                <a:gd name="connsiteX17" fmla="*/ 0 w 1727200"/>
                <a:gd name="connsiteY17" fmla="*/ 431800 h 2003553"/>
              </a:gdLst>
              <a:ahLst/>
              <a:cxnLst/>
              <a:rect l="l" t="t" r="r" b="b"/>
              <a:pathLst>
                <a:path w="1727200" h="2003553">
                  <a:moveTo>
                    <a:pt x="482290" y="1812898"/>
                  </a:moveTo>
                  <a:lnTo>
                    <a:pt x="872744" y="1812898"/>
                  </a:lnTo>
                  <a:lnTo>
                    <a:pt x="872744" y="1998981"/>
                  </a:lnTo>
                  <a:lnTo>
                    <a:pt x="863600" y="2003553"/>
                  </a:lnTo>
                  <a:close/>
                  <a:moveTo>
                    <a:pt x="863600" y="0"/>
                  </a:moveTo>
                  <a:lnTo>
                    <a:pt x="1727200" y="431800"/>
                  </a:lnTo>
                  <a:lnTo>
                    <a:pt x="1727200" y="942289"/>
                  </a:lnTo>
                  <a:lnTo>
                    <a:pt x="872744" y="942289"/>
                  </a:lnTo>
                  <a:lnTo>
                    <a:pt x="872744" y="958053"/>
                  </a:lnTo>
                  <a:lnTo>
                    <a:pt x="872745" y="958055"/>
                  </a:lnTo>
                  <a:lnTo>
                    <a:pt x="872745" y="1812897"/>
                  </a:lnTo>
                  <a:lnTo>
                    <a:pt x="482291" y="1812897"/>
                  </a:lnTo>
                  <a:lnTo>
                    <a:pt x="386444" y="1764974"/>
                  </a:lnTo>
                  <a:lnTo>
                    <a:pt x="863601" y="942290"/>
                  </a:lnTo>
                  <a:lnTo>
                    <a:pt x="863600" y="942289"/>
                  </a:lnTo>
                  <a:lnTo>
                    <a:pt x="386443" y="1764974"/>
                  </a:lnTo>
                  <a:lnTo>
                    <a:pt x="0" y="1571752"/>
                  </a:lnTo>
                  <a:lnTo>
                    <a:pt x="0" y="43180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2312808" y="2518548"/>
              <a:ext cx="565656" cy="1025933"/>
            </a:xfrm>
            <a:custGeom>
              <a:avLst/>
              <a:gdLst>
                <a:gd name="connsiteX0" fmla="*/ 857505 w 857505"/>
                <a:gd name="connsiteY0" fmla="*/ 0 h 1560734"/>
                <a:gd name="connsiteX1" fmla="*/ 854456 w 857505"/>
                <a:gd name="connsiteY1" fmla="*/ 1133507 h 1560734"/>
                <a:gd name="connsiteX2" fmla="*/ 468014 w 857505"/>
                <a:gd name="connsiteY2" fmla="*/ 1326729 h 1560734"/>
                <a:gd name="connsiteX3" fmla="*/ 372168 w 857505"/>
                <a:gd name="connsiteY3" fmla="*/ 1374651 h 1560734"/>
                <a:gd name="connsiteX4" fmla="*/ 372167 w 857505"/>
                <a:gd name="connsiteY4" fmla="*/ 1374651 h 1560734"/>
                <a:gd name="connsiteX5" fmla="*/ 1 w 857505"/>
                <a:gd name="connsiteY5" fmla="*/ 1560734 h 1560734"/>
                <a:gd name="connsiteX6" fmla="*/ 1 w 857505"/>
                <a:gd name="connsiteY6" fmla="*/ 1374651 h 1560734"/>
                <a:gd name="connsiteX7" fmla="*/ 2 w 857505"/>
                <a:gd name="connsiteY7" fmla="*/ 1374651 h 1560734"/>
                <a:gd name="connsiteX8" fmla="*/ 0 w 857505"/>
                <a:gd name="connsiteY8" fmla="*/ 504044 h 1560734"/>
                <a:gd name="connsiteX9" fmla="*/ 857505 w 857505"/>
                <a:gd name="connsiteY9" fmla="*/ 0 h 1560734"/>
                <a:gd name="connsiteX10" fmla="*/ 857505 w 857505"/>
                <a:gd name="connsiteY10" fmla="*/ 0 h 1560734"/>
                <a:gd name="connsiteX11" fmla="*/ 857505 w 857505"/>
                <a:gd name="connsiteY11" fmla="*/ 0 h 1560734"/>
                <a:gd name="connsiteX12" fmla="*/ 857505 w 857505"/>
                <a:gd name="connsiteY12" fmla="*/ 0 h 1560734"/>
                <a:gd name="connsiteX13" fmla="*/ 864203 w 864203"/>
                <a:gd name="connsiteY13" fmla="*/ 0 h 1560734"/>
              </a:gdLst>
              <a:ahLst/>
              <a:cxnLst/>
              <a:rect l="l" t="t" r="r" b="b"/>
              <a:pathLst>
                <a:path w="857505" h="1560734">
                  <a:moveTo>
                    <a:pt x="857505" y="0"/>
                  </a:moveTo>
                  <a:cubicBezTo>
                    <a:pt x="856489" y="377836"/>
                    <a:pt x="855472" y="755671"/>
                    <a:pt x="854456" y="1133507"/>
                  </a:cubicBezTo>
                  <a:lnTo>
                    <a:pt x="468014" y="1326729"/>
                  </a:lnTo>
                  <a:lnTo>
                    <a:pt x="372168" y="1374651"/>
                  </a:lnTo>
                  <a:lnTo>
                    <a:pt x="372167" y="1374651"/>
                  </a:lnTo>
                  <a:lnTo>
                    <a:pt x="1" y="1560734"/>
                  </a:lnTo>
                  <a:lnTo>
                    <a:pt x="1" y="1374651"/>
                  </a:lnTo>
                  <a:lnTo>
                    <a:pt x="2" y="1374651"/>
                  </a:lnTo>
                  <a:cubicBezTo>
                    <a:pt x="1" y="1084449"/>
                    <a:pt x="1" y="794246"/>
                    <a:pt x="0" y="504044"/>
                  </a:cubicBezTo>
                  <a:lnTo>
                    <a:pt x="857505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>
            <a:off x="834020" y="3644900"/>
            <a:ext cx="2960566" cy="519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核心能力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34020" y="4068776"/>
            <a:ext cx="2960566" cy="17564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Whisper具备语音识别和翻译能力，支持多种语言，开源特性使其易于扩展。
例如，开发者可以基于Whisper进行二次开发，满足特定需求。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09367" y="3290793"/>
            <a:ext cx="2960566" cy="5197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优点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09367" y="3714669"/>
            <a:ext cx="2960566" cy="17564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OpenAI开发的Whisper在多语言支持方面表现出色，覆盖多种语言和方言。
它的开源特性吸引了大量开发者，促进了技术的快速发展和应用。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84714" y="3644900"/>
            <a:ext cx="2960566" cy="4943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265FC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缺点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84714" y="4068776"/>
            <a:ext cx="2960566" cy="17564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Whisper的实时性较差，不适合对延迟要求较高的场景。
例如，在实时视频会议中，Whisper可能无法满足低延迟的需求。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553683" y="2509520"/>
            <a:ext cx="1521240" cy="7437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5525240" y="1881439"/>
            <a:ext cx="1128820" cy="1309432"/>
            <a:chOff x="5525240" y="1881439"/>
            <a:chExt cx="1128820" cy="1309432"/>
          </a:xfrm>
        </p:grpSpPr>
        <p:sp>
          <p:nvSpPr>
            <p:cNvPr id="17" name="标题 1"/>
            <p:cNvSpPr txBox="1"/>
            <p:nvPr/>
          </p:nvSpPr>
          <p:spPr>
            <a:xfrm>
              <a:off x="5525240" y="1881439"/>
              <a:ext cx="1128820" cy="1309432"/>
            </a:xfrm>
            <a:custGeom>
              <a:avLst/>
              <a:gdLst>
                <a:gd name="connsiteX0" fmla="*/ 482290 w 1727200"/>
                <a:gd name="connsiteY0" fmla="*/ 1812898 h 2003553"/>
                <a:gd name="connsiteX1" fmla="*/ 872744 w 1727200"/>
                <a:gd name="connsiteY1" fmla="*/ 1812898 h 2003553"/>
                <a:gd name="connsiteX2" fmla="*/ 872744 w 1727200"/>
                <a:gd name="connsiteY2" fmla="*/ 1998981 h 2003553"/>
                <a:gd name="connsiteX3" fmla="*/ 863600 w 1727200"/>
                <a:gd name="connsiteY3" fmla="*/ 2003553 h 2003553"/>
                <a:gd name="connsiteX4" fmla="*/ 863600 w 1727200"/>
                <a:gd name="connsiteY4" fmla="*/ 0 h 2003553"/>
                <a:gd name="connsiteX5" fmla="*/ 1727200 w 1727200"/>
                <a:gd name="connsiteY5" fmla="*/ 431800 h 2003553"/>
                <a:gd name="connsiteX6" fmla="*/ 1727200 w 1727200"/>
                <a:gd name="connsiteY6" fmla="*/ 942289 h 2003553"/>
                <a:gd name="connsiteX7" fmla="*/ 872744 w 1727200"/>
                <a:gd name="connsiteY7" fmla="*/ 942289 h 2003553"/>
                <a:gd name="connsiteX8" fmla="*/ 872744 w 1727200"/>
                <a:gd name="connsiteY8" fmla="*/ 958053 h 2003553"/>
                <a:gd name="connsiteX9" fmla="*/ 872745 w 1727200"/>
                <a:gd name="connsiteY9" fmla="*/ 958055 h 2003553"/>
                <a:gd name="connsiteX10" fmla="*/ 872745 w 1727200"/>
                <a:gd name="connsiteY10" fmla="*/ 1812897 h 2003553"/>
                <a:gd name="connsiteX11" fmla="*/ 482291 w 1727200"/>
                <a:gd name="connsiteY11" fmla="*/ 1812897 h 2003553"/>
                <a:gd name="connsiteX12" fmla="*/ 386444 w 1727200"/>
                <a:gd name="connsiteY12" fmla="*/ 1764974 h 2003553"/>
                <a:gd name="connsiteX13" fmla="*/ 863601 w 1727200"/>
                <a:gd name="connsiteY13" fmla="*/ 942290 h 2003553"/>
                <a:gd name="connsiteX14" fmla="*/ 863600 w 1727200"/>
                <a:gd name="connsiteY14" fmla="*/ 942289 h 2003553"/>
                <a:gd name="connsiteX15" fmla="*/ 386443 w 1727200"/>
                <a:gd name="connsiteY15" fmla="*/ 1764974 h 2003553"/>
                <a:gd name="connsiteX16" fmla="*/ 0 w 1727200"/>
                <a:gd name="connsiteY16" fmla="*/ 1571752 h 2003553"/>
                <a:gd name="connsiteX17" fmla="*/ 0 w 1727200"/>
                <a:gd name="connsiteY17" fmla="*/ 431800 h 2003553"/>
              </a:gdLst>
              <a:ahLst/>
              <a:cxnLst/>
              <a:rect l="l" t="t" r="r" b="b"/>
              <a:pathLst>
                <a:path w="1727200" h="2003553">
                  <a:moveTo>
                    <a:pt x="482290" y="1812898"/>
                  </a:moveTo>
                  <a:lnTo>
                    <a:pt x="872744" y="1812898"/>
                  </a:lnTo>
                  <a:lnTo>
                    <a:pt x="872744" y="1998981"/>
                  </a:lnTo>
                  <a:lnTo>
                    <a:pt x="863600" y="2003553"/>
                  </a:lnTo>
                  <a:close/>
                  <a:moveTo>
                    <a:pt x="863600" y="0"/>
                  </a:moveTo>
                  <a:lnTo>
                    <a:pt x="1727200" y="431800"/>
                  </a:lnTo>
                  <a:lnTo>
                    <a:pt x="1727200" y="942289"/>
                  </a:lnTo>
                  <a:lnTo>
                    <a:pt x="872744" y="942289"/>
                  </a:lnTo>
                  <a:lnTo>
                    <a:pt x="872744" y="958053"/>
                  </a:lnTo>
                  <a:lnTo>
                    <a:pt x="872745" y="958055"/>
                  </a:lnTo>
                  <a:lnTo>
                    <a:pt x="872745" y="1812897"/>
                  </a:lnTo>
                  <a:lnTo>
                    <a:pt x="482291" y="1812897"/>
                  </a:lnTo>
                  <a:lnTo>
                    <a:pt x="386444" y="1764974"/>
                  </a:lnTo>
                  <a:lnTo>
                    <a:pt x="863601" y="942290"/>
                  </a:lnTo>
                  <a:lnTo>
                    <a:pt x="863600" y="942289"/>
                  </a:lnTo>
                  <a:lnTo>
                    <a:pt x="386443" y="1764974"/>
                  </a:lnTo>
                  <a:lnTo>
                    <a:pt x="0" y="1571752"/>
                  </a:lnTo>
                  <a:lnTo>
                    <a:pt x="0" y="43180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6088155" y="2164441"/>
              <a:ext cx="565656" cy="1025933"/>
            </a:xfrm>
            <a:custGeom>
              <a:avLst/>
              <a:gdLst>
                <a:gd name="connsiteX0" fmla="*/ 857505 w 857505"/>
                <a:gd name="connsiteY0" fmla="*/ 0 h 1560734"/>
                <a:gd name="connsiteX1" fmla="*/ 854456 w 857505"/>
                <a:gd name="connsiteY1" fmla="*/ 1133507 h 1560734"/>
                <a:gd name="connsiteX2" fmla="*/ 468014 w 857505"/>
                <a:gd name="connsiteY2" fmla="*/ 1326729 h 1560734"/>
                <a:gd name="connsiteX3" fmla="*/ 372168 w 857505"/>
                <a:gd name="connsiteY3" fmla="*/ 1374651 h 1560734"/>
                <a:gd name="connsiteX4" fmla="*/ 372167 w 857505"/>
                <a:gd name="connsiteY4" fmla="*/ 1374651 h 1560734"/>
                <a:gd name="connsiteX5" fmla="*/ 1 w 857505"/>
                <a:gd name="connsiteY5" fmla="*/ 1560734 h 1560734"/>
                <a:gd name="connsiteX6" fmla="*/ 1 w 857505"/>
                <a:gd name="connsiteY6" fmla="*/ 1374651 h 1560734"/>
                <a:gd name="connsiteX7" fmla="*/ 2 w 857505"/>
                <a:gd name="connsiteY7" fmla="*/ 1374651 h 1560734"/>
                <a:gd name="connsiteX8" fmla="*/ 0 w 857505"/>
                <a:gd name="connsiteY8" fmla="*/ 504044 h 1560734"/>
                <a:gd name="connsiteX9" fmla="*/ 857505 w 857505"/>
                <a:gd name="connsiteY9" fmla="*/ 0 h 1560734"/>
                <a:gd name="connsiteX10" fmla="*/ 857505 w 857505"/>
                <a:gd name="connsiteY10" fmla="*/ 0 h 1560734"/>
                <a:gd name="connsiteX11" fmla="*/ 857505 w 857505"/>
                <a:gd name="connsiteY11" fmla="*/ 0 h 1560734"/>
                <a:gd name="connsiteX12" fmla="*/ 857505 w 857505"/>
                <a:gd name="connsiteY12" fmla="*/ 0 h 1560734"/>
                <a:gd name="connsiteX13" fmla="*/ 864203 w 864203"/>
                <a:gd name="connsiteY13" fmla="*/ 0 h 1560734"/>
              </a:gdLst>
              <a:ahLst/>
              <a:cxnLst/>
              <a:rect l="l" t="t" r="r" b="b"/>
              <a:pathLst>
                <a:path w="857505" h="1560734">
                  <a:moveTo>
                    <a:pt x="857505" y="0"/>
                  </a:moveTo>
                  <a:cubicBezTo>
                    <a:pt x="856489" y="377836"/>
                    <a:pt x="855472" y="755671"/>
                    <a:pt x="854456" y="1133507"/>
                  </a:cubicBezTo>
                  <a:lnTo>
                    <a:pt x="468014" y="1326729"/>
                  </a:lnTo>
                  <a:lnTo>
                    <a:pt x="372168" y="1374651"/>
                  </a:lnTo>
                  <a:lnTo>
                    <a:pt x="372167" y="1374651"/>
                  </a:lnTo>
                  <a:lnTo>
                    <a:pt x="1" y="1560734"/>
                  </a:lnTo>
                  <a:lnTo>
                    <a:pt x="1" y="1374651"/>
                  </a:lnTo>
                  <a:lnTo>
                    <a:pt x="2" y="1374651"/>
                  </a:lnTo>
                  <a:cubicBezTo>
                    <a:pt x="1" y="1084449"/>
                    <a:pt x="1" y="794246"/>
                    <a:pt x="0" y="504044"/>
                  </a:cubicBezTo>
                  <a:lnTo>
                    <a:pt x="857505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9" name="标题 1"/>
          <p:cNvSpPr txBox="1"/>
          <p:nvPr/>
        </p:nvSpPr>
        <p:spPr>
          <a:xfrm>
            <a:off x="5329030" y="2155413"/>
            <a:ext cx="1521240" cy="7437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9300587" y="2235546"/>
            <a:ext cx="1128820" cy="1309432"/>
            <a:chOff x="9300587" y="2235546"/>
            <a:chExt cx="1128820" cy="1309432"/>
          </a:xfrm>
        </p:grpSpPr>
        <p:sp>
          <p:nvSpPr>
            <p:cNvPr id="21" name="标题 1"/>
            <p:cNvSpPr txBox="1"/>
            <p:nvPr/>
          </p:nvSpPr>
          <p:spPr>
            <a:xfrm>
              <a:off x="9300587" y="2235546"/>
              <a:ext cx="1128820" cy="1309432"/>
            </a:xfrm>
            <a:custGeom>
              <a:avLst/>
              <a:gdLst>
                <a:gd name="connsiteX0" fmla="*/ 482290 w 1727200"/>
                <a:gd name="connsiteY0" fmla="*/ 1812898 h 2003553"/>
                <a:gd name="connsiteX1" fmla="*/ 872744 w 1727200"/>
                <a:gd name="connsiteY1" fmla="*/ 1812898 h 2003553"/>
                <a:gd name="connsiteX2" fmla="*/ 872744 w 1727200"/>
                <a:gd name="connsiteY2" fmla="*/ 1998981 h 2003553"/>
                <a:gd name="connsiteX3" fmla="*/ 863600 w 1727200"/>
                <a:gd name="connsiteY3" fmla="*/ 2003553 h 2003553"/>
                <a:gd name="connsiteX4" fmla="*/ 863600 w 1727200"/>
                <a:gd name="connsiteY4" fmla="*/ 0 h 2003553"/>
                <a:gd name="connsiteX5" fmla="*/ 1727200 w 1727200"/>
                <a:gd name="connsiteY5" fmla="*/ 431800 h 2003553"/>
                <a:gd name="connsiteX6" fmla="*/ 1727200 w 1727200"/>
                <a:gd name="connsiteY6" fmla="*/ 942289 h 2003553"/>
                <a:gd name="connsiteX7" fmla="*/ 872744 w 1727200"/>
                <a:gd name="connsiteY7" fmla="*/ 942289 h 2003553"/>
                <a:gd name="connsiteX8" fmla="*/ 872744 w 1727200"/>
                <a:gd name="connsiteY8" fmla="*/ 958053 h 2003553"/>
                <a:gd name="connsiteX9" fmla="*/ 872745 w 1727200"/>
                <a:gd name="connsiteY9" fmla="*/ 958055 h 2003553"/>
                <a:gd name="connsiteX10" fmla="*/ 872745 w 1727200"/>
                <a:gd name="connsiteY10" fmla="*/ 1812897 h 2003553"/>
                <a:gd name="connsiteX11" fmla="*/ 482291 w 1727200"/>
                <a:gd name="connsiteY11" fmla="*/ 1812897 h 2003553"/>
                <a:gd name="connsiteX12" fmla="*/ 386444 w 1727200"/>
                <a:gd name="connsiteY12" fmla="*/ 1764974 h 2003553"/>
                <a:gd name="connsiteX13" fmla="*/ 863601 w 1727200"/>
                <a:gd name="connsiteY13" fmla="*/ 942290 h 2003553"/>
                <a:gd name="connsiteX14" fmla="*/ 863600 w 1727200"/>
                <a:gd name="connsiteY14" fmla="*/ 942289 h 2003553"/>
                <a:gd name="connsiteX15" fmla="*/ 386443 w 1727200"/>
                <a:gd name="connsiteY15" fmla="*/ 1764974 h 2003553"/>
                <a:gd name="connsiteX16" fmla="*/ 0 w 1727200"/>
                <a:gd name="connsiteY16" fmla="*/ 1571752 h 2003553"/>
                <a:gd name="connsiteX17" fmla="*/ 0 w 1727200"/>
                <a:gd name="connsiteY17" fmla="*/ 431800 h 2003553"/>
              </a:gdLst>
              <a:ahLst/>
              <a:cxnLst/>
              <a:rect l="l" t="t" r="r" b="b"/>
              <a:pathLst>
                <a:path w="1727200" h="2003553">
                  <a:moveTo>
                    <a:pt x="482290" y="1812898"/>
                  </a:moveTo>
                  <a:lnTo>
                    <a:pt x="872744" y="1812898"/>
                  </a:lnTo>
                  <a:lnTo>
                    <a:pt x="872744" y="1998981"/>
                  </a:lnTo>
                  <a:lnTo>
                    <a:pt x="863600" y="2003553"/>
                  </a:lnTo>
                  <a:close/>
                  <a:moveTo>
                    <a:pt x="863600" y="0"/>
                  </a:moveTo>
                  <a:lnTo>
                    <a:pt x="1727200" y="431800"/>
                  </a:lnTo>
                  <a:lnTo>
                    <a:pt x="1727200" y="942289"/>
                  </a:lnTo>
                  <a:lnTo>
                    <a:pt x="872744" y="942289"/>
                  </a:lnTo>
                  <a:lnTo>
                    <a:pt x="872744" y="958053"/>
                  </a:lnTo>
                  <a:lnTo>
                    <a:pt x="872745" y="958055"/>
                  </a:lnTo>
                  <a:lnTo>
                    <a:pt x="872745" y="1812897"/>
                  </a:lnTo>
                  <a:lnTo>
                    <a:pt x="482291" y="1812897"/>
                  </a:lnTo>
                  <a:lnTo>
                    <a:pt x="386444" y="1764974"/>
                  </a:lnTo>
                  <a:lnTo>
                    <a:pt x="863601" y="942290"/>
                  </a:lnTo>
                  <a:lnTo>
                    <a:pt x="863600" y="942289"/>
                  </a:lnTo>
                  <a:lnTo>
                    <a:pt x="386443" y="1764974"/>
                  </a:lnTo>
                  <a:lnTo>
                    <a:pt x="0" y="1571752"/>
                  </a:lnTo>
                  <a:lnTo>
                    <a:pt x="0" y="43180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9863502" y="2518548"/>
              <a:ext cx="565656" cy="1025933"/>
            </a:xfrm>
            <a:custGeom>
              <a:avLst/>
              <a:gdLst>
                <a:gd name="connsiteX0" fmla="*/ 857505 w 857505"/>
                <a:gd name="connsiteY0" fmla="*/ 0 h 1560734"/>
                <a:gd name="connsiteX1" fmla="*/ 854456 w 857505"/>
                <a:gd name="connsiteY1" fmla="*/ 1133507 h 1560734"/>
                <a:gd name="connsiteX2" fmla="*/ 468014 w 857505"/>
                <a:gd name="connsiteY2" fmla="*/ 1326729 h 1560734"/>
                <a:gd name="connsiteX3" fmla="*/ 372168 w 857505"/>
                <a:gd name="connsiteY3" fmla="*/ 1374651 h 1560734"/>
                <a:gd name="connsiteX4" fmla="*/ 372167 w 857505"/>
                <a:gd name="connsiteY4" fmla="*/ 1374651 h 1560734"/>
                <a:gd name="connsiteX5" fmla="*/ 1 w 857505"/>
                <a:gd name="connsiteY5" fmla="*/ 1560734 h 1560734"/>
                <a:gd name="connsiteX6" fmla="*/ 1 w 857505"/>
                <a:gd name="connsiteY6" fmla="*/ 1374651 h 1560734"/>
                <a:gd name="connsiteX7" fmla="*/ 2 w 857505"/>
                <a:gd name="connsiteY7" fmla="*/ 1374651 h 1560734"/>
                <a:gd name="connsiteX8" fmla="*/ 0 w 857505"/>
                <a:gd name="connsiteY8" fmla="*/ 504044 h 1560734"/>
                <a:gd name="connsiteX9" fmla="*/ 857505 w 857505"/>
                <a:gd name="connsiteY9" fmla="*/ 0 h 1560734"/>
                <a:gd name="connsiteX10" fmla="*/ 857505 w 857505"/>
                <a:gd name="connsiteY10" fmla="*/ 0 h 1560734"/>
                <a:gd name="connsiteX11" fmla="*/ 857505 w 857505"/>
                <a:gd name="connsiteY11" fmla="*/ 0 h 1560734"/>
                <a:gd name="connsiteX12" fmla="*/ 857505 w 857505"/>
                <a:gd name="connsiteY12" fmla="*/ 0 h 1560734"/>
                <a:gd name="connsiteX13" fmla="*/ 864203 w 864203"/>
                <a:gd name="connsiteY13" fmla="*/ 0 h 1560734"/>
              </a:gdLst>
              <a:ahLst/>
              <a:cxnLst/>
              <a:rect l="l" t="t" r="r" b="b"/>
              <a:pathLst>
                <a:path w="857505" h="1560734">
                  <a:moveTo>
                    <a:pt x="857505" y="0"/>
                  </a:moveTo>
                  <a:cubicBezTo>
                    <a:pt x="856489" y="377836"/>
                    <a:pt x="855472" y="755671"/>
                    <a:pt x="854456" y="1133507"/>
                  </a:cubicBezTo>
                  <a:lnTo>
                    <a:pt x="468014" y="1326729"/>
                  </a:lnTo>
                  <a:lnTo>
                    <a:pt x="372168" y="1374651"/>
                  </a:lnTo>
                  <a:lnTo>
                    <a:pt x="372167" y="1374651"/>
                  </a:lnTo>
                  <a:lnTo>
                    <a:pt x="1" y="1560734"/>
                  </a:lnTo>
                  <a:lnTo>
                    <a:pt x="1" y="1374651"/>
                  </a:lnTo>
                  <a:lnTo>
                    <a:pt x="2" y="1374651"/>
                  </a:lnTo>
                  <a:cubicBezTo>
                    <a:pt x="1" y="1084449"/>
                    <a:pt x="1" y="794246"/>
                    <a:pt x="0" y="504044"/>
                  </a:cubicBezTo>
                  <a:lnTo>
                    <a:pt x="857505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3" name="标题 1"/>
          <p:cNvSpPr txBox="1"/>
          <p:nvPr/>
        </p:nvSpPr>
        <p:spPr>
          <a:xfrm>
            <a:off x="9104378" y="2509520"/>
            <a:ext cx="1521240" cy="74377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5400000" flipV="1">
            <a:off x="-764071" y="4695734"/>
            <a:ext cx="2556256" cy="50800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5400000" flipV="1">
            <a:off x="10544395" y="4290620"/>
            <a:ext cx="2556256" cy="50800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 flipV="1">
            <a:off x="10112576" y="5982478"/>
            <a:ext cx="1406324" cy="90077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5400000" flipV="1">
            <a:off x="-342258" y="2811015"/>
            <a:ext cx="1406324" cy="90077"/>
          </a:xfrm>
          <a:prstGeom prst="parallelogram">
            <a:avLst>
              <a:gd name="adj" fmla="val 100000"/>
            </a:avLst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Whisper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10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100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01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02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03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04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05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06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07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08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09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110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1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2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3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4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5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6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7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8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19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2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120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21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22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23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124.xml><?xml version="1.0" encoding="utf-8"?>
<p:tagLst xmlns:p="http://schemas.openxmlformats.org/presentationml/2006/main">
  <p:tag name="KSO_WM_DIAGRAM_VIRTUALLY_FRAME" val="{&quot;height&quot;:232.43582677165358,&quot;left&quot;:52,&quot;top&quot;:150.37614173228346,&quot;width&quot;:854.5263779527559}"/>
</p:tagLst>
</file>

<file path=ppt/tags/tag125.xml><?xml version="1.0" encoding="utf-8"?>
<p:tagLst xmlns:p="http://schemas.openxmlformats.org/presentationml/2006/main">
  <p:tag name="KSO_WM_DIAGRAM_VIRTUALLY_FRAME" val="{&quot;height&quot;:232.43582677165358,&quot;left&quot;:52,&quot;top&quot;:150.37614173228346,&quot;width&quot;:854.5263779527559}"/>
</p:tagLst>
</file>

<file path=ppt/tags/tag126.xml><?xml version="1.0" encoding="utf-8"?>
<p:tagLst xmlns:p="http://schemas.openxmlformats.org/presentationml/2006/main">
  <p:tag name="KSO_WM_DIAGRAM_VIRTUALLY_FRAME" val="{&quot;height&quot;:232.43582677165358,&quot;left&quot;:52,&quot;top&quot;:150.37614173228346,&quot;width&quot;:854.5263779527559}"/>
</p:tagLst>
</file>

<file path=ppt/tags/tag127.xml><?xml version="1.0" encoding="utf-8"?>
<p:tagLst xmlns:p="http://schemas.openxmlformats.org/presentationml/2006/main">
  <p:tag name="KSO_WM_DIAGRAM_VIRTUALLY_FRAME" val="{&quot;height&quot;:232.43582677165358,&quot;left&quot;:52,&quot;top&quot;:150.37614173228346,&quot;width&quot;:854.5263779527559}"/>
</p:tagLst>
</file>

<file path=ppt/tags/tag128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29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3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130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31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32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33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34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35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36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37.xml><?xml version="1.0" encoding="utf-8"?>
<p:tagLst xmlns:p="http://schemas.openxmlformats.org/presentationml/2006/main">
  <p:tag name="KSO_WM_DIAGRAM_VIRTUALLY_FRAME" val="{&quot;height&quot;:232.43582677165358,&quot;left&quot;:346.4737007874015,&quot;top&quot;:150.37614173228346,&quot;width&quot;:560.0526771653543}"/>
</p:tagLst>
</file>

<file path=ppt/tags/tag14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15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16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17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18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19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2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20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21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22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23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24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25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26.xml><?xml version="1.0" encoding="utf-8"?>
<p:tagLst xmlns:p="http://schemas.openxmlformats.org/presentationml/2006/main">
  <p:tag name="KSO_WM_DIAGRAM_VIRTUALLY_FRAME" val="{&quot;height&quot;:305.0386614173229,&quot;left&quot;:113.8791338582677,&quot;top&quot;:157.5427559055118,&quot;width&quot;:731.2417322834647}"/>
</p:tagLst>
</file>

<file path=ppt/tags/tag27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28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29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30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1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2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3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4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5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6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7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8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39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40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1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2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3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4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5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6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7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8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49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5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50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51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52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53.xml><?xml version="1.0" encoding="utf-8"?>
<p:tagLst xmlns:p="http://schemas.openxmlformats.org/presentationml/2006/main">
  <p:tag name="KSO_WM_DIAGRAM_VIRTUALLY_FRAME" val="{&quot;height&quot;:348.10220472440943,&quot;left&quot;:50.938818897637795,&quot;top&quot;:121.89779527559055,&quot;width&quot;:857.0580314960631}"/>
</p:tagLst>
</file>

<file path=ppt/tags/tag54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55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56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57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58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59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6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60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61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62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63.xml><?xml version="1.0" encoding="utf-8"?>
<p:tagLst xmlns:p="http://schemas.openxmlformats.org/presentationml/2006/main">
  <p:tag name="KSO_WM_DIAGRAM_VIRTUALLY_FRAME" val="{&quot;height&quot;:329.8238582677165,&quot;left&quot;:346.45,&quot;top&quot;:150.37614173228346,&quot;width&quot;:560.1}"/>
</p:tagLst>
</file>

<file path=ppt/tags/tag64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65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66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67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68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69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7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70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71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72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73.xml><?xml version="1.0" encoding="utf-8"?>
<p:tagLst xmlns:p="http://schemas.openxmlformats.org/presentationml/2006/main">
  <p:tag name="KSO_WM_DIAGRAM_VIRTUALLY_FRAME" val="{&quot;height&quot;:172.27046607535243,&quot;left&quot;:55.81359701166995,&quot;top&quot;:195.43268353094678,&quot;width&quot;:836.6041195237631}"/>
</p:tagLst>
</file>

<file path=ppt/tags/tag74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75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76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77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78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79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80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1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2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3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4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5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6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7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8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89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.xml><?xml version="1.0" encoding="utf-8"?>
<p:tagLst xmlns:p="http://schemas.openxmlformats.org/presentationml/2006/main">
  <p:tag name="KSO_WM_DIAGRAM_VIRTUALLY_FRAME" val="{&quot;height&quot;:39.14283464566925,&quot;left&quot;:306.04102362204725,&quot;top&quot;:376.095905511811,&quot;width&quot;:347.9179527559055}"/>
</p:tagLst>
</file>

<file path=ppt/tags/tag90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1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2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3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4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5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6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7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8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ags/tag99.xml><?xml version="1.0" encoding="utf-8"?>
<p:tagLst xmlns:p="http://schemas.openxmlformats.org/presentationml/2006/main">
  <p:tag name="KSO_WM_DIAGRAM_VIRTUALLY_FRAME" val="{&quot;height&quot;:391.8551968503937,&quot;left&quot;:-19.3,&quot;top&quot;:148.14480314960628,&quot;width&quot;:997.6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265FC"/>
      </a:accent1>
      <a:accent2>
        <a:srgbClr val="153EEB"/>
      </a:accent2>
      <a:accent3>
        <a:srgbClr val="0265FC"/>
      </a:accent3>
      <a:accent4>
        <a:srgbClr val="153EEB"/>
      </a:accent4>
      <a:accent5>
        <a:srgbClr val="0265FC"/>
      </a:accent5>
      <a:accent6>
        <a:srgbClr val="153EEB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265FC"/>
      </a:accent1>
      <a:accent2>
        <a:srgbClr val="153EEB"/>
      </a:accent2>
      <a:accent3>
        <a:srgbClr val="0265FC"/>
      </a:accent3>
      <a:accent4>
        <a:srgbClr val="153EEB"/>
      </a:accent4>
      <a:accent5>
        <a:srgbClr val="0265FC"/>
      </a:accent5>
      <a:accent6>
        <a:srgbClr val="153EEB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265FC"/>
      </a:accent1>
      <a:accent2>
        <a:srgbClr val="153EEB"/>
      </a:accent2>
      <a:accent3>
        <a:srgbClr val="0265FC"/>
      </a:accent3>
      <a:accent4>
        <a:srgbClr val="153EEB"/>
      </a:accent4>
      <a:accent5>
        <a:srgbClr val="0265FC"/>
      </a:accent5>
      <a:accent6>
        <a:srgbClr val="153EEB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265FC"/>
      </a:accent1>
      <a:accent2>
        <a:srgbClr val="153EEB"/>
      </a:accent2>
      <a:accent3>
        <a:srgbClr val="0265FC"/>
      </a:accent3>
      <a:accent4>
        <a:srgbClr val="153EEB"/>
      </a:accent4>
      <a:accent5>
        <a:srgbClr val="0265FC"/>
      </a:accent5>
      <a:accent6>
        <a:srgbClr val="153EEB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265FC"/>
      </a:accent1>
      <a:accent2>
        <a:srgbClr val="153EEB"/>
      </a:accent2>
      <a:accent3>
        <a:srgbClr val="0265FC"/>
      </a:accent3>
      <a:accent4>
        <a:srgbClr val="153EEB"/>
      </a:accent4>
      <a:accent5>
        <a:srgbClr val="0265FC"/>
      </a:accent5>
      <a:accent6>
        <a:srgbClr val="153EEB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3143</Words>
  <Application>WPS 演示</Application>
  <PresentationFormat/>
  <Paragraphs>306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38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20</vt:i4>
      </vt:variant>
    </vt:vector>
  </HeadingPairs>
  <TitlesOfParts>
    <vt:vector size="63" baseType="lpstr">
      <vt:lpstr>Arial</vt:lpstr>
      <vt:lpstr>宋体</vt:lpstr>
      <vt:lpstr>Wingdings</vt:lpstr>
      <vt:lpstr>Source Han Sans</vt:lpstr>
      <vt:lpstr>Source Han Sans CN Regular</vt:lpstr>
      <vt:lpstr>Source Han Sans CN Bold</vt:lpstr>
      <vt:lpstr>OPPOSans B</vt:lpstr>
      <vt:lpstr>等线</vt:lpstr>
      <vt:lpstr>微软雅黑</vt:lpstr>
      <vt:lpstr>Arial Unicode MS</vt:lpstr>
      <vt:lpstr>Calibri</vt:lpstr>
      <vt:lpstr>汉仪雅酷黑简</vt:lpstr>
      <vt:lpstr>微软雅黑 Light</vt:lpstr>
      <vt:lpstr>黑体</vt:lpstr>
      <vt:lpstr>Malgun Gothic Semilight</vt:lpstr>
      <vt:lpstr>Malgun Gothic</vt:lpstr>
      <vt:lpstr>楷体</vt:lpstr>
      <vt:lpstr>方正粗黑宋简体</vt:lpstr>
      <vt:lpstr>MingLiU_MSCS-ExtB</vt:lpstr>
      <vt:lpstr>Noto Sans SC Light</vt:lpstr>
      <vt:lpstr>Bahnschrift Condensed</vt:lpstr>
      <vt:lpstr>Bahnschrift SemiLight Condensed</vt:lpstr>
      <vt:lpstr>Candara Light</vt:lpstr>
      <vt:lpstr>Corbel Light</vt:lpstr>
      <vt:lpstr>Microsoft New Tai Lue</vt:lpstr>
      <vt:lpstr>Sans Serif Collection</vt:lpstr>
      <vt:lpstr>Segoe MDL2 Assets</vt:lpstr>
      <vt:lpstr>Segoe UI</vt:lpstr>
      <vt:lpstr>Segoe UI Variable Display Light</vt:lpstr>
      <vt:lpstr>Segoe UI Variable Text</vt:lpstr>
      <vt:lpstr>Sitka Display Semibold</vt:lpstr>
      <vt:lpstr>Sitka Subheading Semibold</vt:lpstr>
      <vt:lpstr>Tahoma</vt:lpstr>
      <vt:lpstr>Times New Roman</vt:lpstr>
      <vt:lpstr>Sitka Text Semibold</vt:lpstr>
      <vt:lpstr>Sitka Small Semibold</vt:lpstr>
      <vt:lpstr>Sitka Display</vt:lpstr>
      <vt:lpstr>Sitka Banner</vt:lpstr>
      <vt:lpstr>Office 主题​​</vt:lpstr>
      <vt:lpstr>1_Office 主题​​</vt:lpstr>
      <vt:lpstr>2_Office 主题​​</vt:lpstr>
      <vt:lpstr>3_Office 主题​​</vt:lpstr>
      <vt:lpstr>5_Office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Heli</cp:lastModifiedBy>
  <cp:revision>56</cp:revision>
  <dcterms:created xsi:type="dcterms:W3CDTF">2025-05-26T10:44:18Z</dcterms:created>
  <dcterms:modified xsi:type="dcterms:W3CDTF">2025-05-26T11:50:08Z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CB385DC914854ED9AFD9ABDECABC2767_13</vt:lpwstr>
  </property>
  <property fmtid="{D5CDD505-2E9C-101B-9397-08002B2CF9AE}" pid="3" name="KSOProductBuildVer">
    <vt:lpwstr>2052-12.1.0.21171</vt:lpwstr>
  </property>
</Properties>
</file>